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3" r:id="rId4"/>
    <p:sldId id="274" r:id="rId5"/>
    <p:sldId id="261" r:id="rId6"/>
    <p:sldId id="276" r:id="rId7"/>
    <p:sldId id="277" r:id="rId8"/>
    <p:sldId id="275" r:id="rId9"/>
    <p:sldId id="258" r:id="rId10"/>
    <p:sldId id="263" r:id="rId11"/>
    <p:sldId id="264" r:id="rId12"/>
    <p:sldId id="265" r:id="rId13"/>
    <p:sldId id="266" r:id="rId14"/>
    <p:sldId id="278" r:id="rId15"/>
    <p:sldId id="270" r:id="rId16"/>
    <p:sldId id="271" r:id="rId17"/>
    <p:sldId id="272" r:id="rId18"/>
    <p:sldId id="280" r:id="rId19"/>
    <p:sldId id="281" r:id="rId20"/>
    <p:sldId id="279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59"/>
    <p:restoredTop sz="90357"/>
  </p:normalViewPr>
  <p:slideViewPr>
    <p:cSldViewPr snapToGrid="0" snapToObjects="1">
      <p:cViewPr varScale="1">
        <p:scale>
          <a:sx n="86" d="100"/>
          <a:sy n="86" d="100"/>
        </p:scale>
        <p:origin x="11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9564E9-80F2-304E-B71E-6A0C85C5A364}" type="datetimeFigureOut">
              <a:rPr lang="ru-RU" smtClean="0"/>
              <a:t>20.10.16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4033C1-244F-3B4C-8B0D-D4F67A795A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7634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033C1-244F-3B4C-8B0D-D4F67A795AF3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9063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033C1-244F-3B4C-8B0D-D4F67A795AF3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8714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033C1-244F-3B4C-8B0D-D4F67A795AF3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8114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Допустимые</a:t>
            </a:r>
            <a:r>
              <a:rPr lang="ru-RU" baseline="0" dirty="0" smtClean="0"/>
              <a:t> границы отклонения взяты в </a:t>
            </a:r>
            <a:r>
              <a:rPr lang="en-US" baseline="0" dirty="0" smtClean="0"/>
              <a:t>±10%. </a:t>
            </a:r>
            <a:r>
              <a:rPr lang="ru-RU" baseline="0" dirty="0" smtClean="0"/>
              <a:t>Доверительный интервал – 95</a:t>
            </a:r>
            <a:r>
              <a:rPr lang="en-US" baseline="0" dirty="0" smtClean="0"/>
              <a:t>%. </a:t>
            </a:r>
            <a:r>
              <a:rPr lang="ru-RU" baseline="0" dirty="0" smtClean="0"/>
              <a:t>При таких значениях 4</a:t>
            </a:r>
            <a:r>
              <a:rPr lang="en-US" baseline="0" dirty="0" smtClean="0"/>
              <a:t>6</a:t>
            </a:r>
            <a:r>
              <a:rPr lang="ru-RU" baseline="0" dirty="0" smtClean="0"/>
              <a:t> значений </a:t>
            </a:r>
            <a:r>
              <a:rPr lang="en-US" baseline="0" dirty="0" smtClean="0"/>
              <a:t>CPM_S </a:t>
            </a:r>
            <a:r>
              <a:rPr lang="ru-RU" baseline="0" dirty="0" smtClean="0"/>
              <a:t>приняты, как достоверные (из 540 тыс. </a:t>
            </a:r>
            <a:r>
              <a:rPr lang="en-US" baseline="0" dirty="0" err="1" smtClean="0"/>
              <a:t>hyper_id</a:t>
            </a:r>
            <a:r>
              <a:rPr lang="en-US" baseline="0" dirty="0" smtClean="0"/>
              <a:t>). </a:t>
            </a:r>
            <a:r>
              <a:rPr lang="ru-RU" baseline="0" dirty="0" smtClean="0"/>
              <a:t>Ожидаю, что это число будет в 10 раз больше, после того, как выяснится проблема с данными из </a:t>
            </a:r>
            <a:r>
              <a:rPr lang="en-US" baseline="0" dirty="0" smtClean="0"/>
              <a:t>access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033C1-244F-3B4C-8B0D-D4F67A795AF3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120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2162-EE4E-F44F-970D-FFDF40FB6196}" type="datetimeFigureOut">
              <a:rPr lang="ru-RU" smtClean="0"/>
              <a:t>20.10.16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3A2DA-CEB7-7A43-BFAD-92D0E61050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0546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2162-EE4E-F44F-970D-FFDF40FB6196}" type="datetimeFigureOut">
              <a:rPr lang="ru-RU" smtClean="0"/>
              <a:t>20.10.16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3A2DA-CEB7-7A43-BFAD-92D0E61050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4666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2162-EE4E-F44F-970D-FFDF40FB6196}" type="datetimeFigureOut">
              <a:rPr lang="ru-RU" smtClean="0"/>
              <a:t>20.10.16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3A2DA-CEB7-7A43-BFAD-92D0E61050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997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2162-EE4E-F44F-970D-FFDF40FB6196}" type="datetimeFigureOut">
              <a:rPr lang="ru-RU" smtClean="0"/>
              <a:t>20.10.16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3A2DA-CEB7-7A43-BFAD-92D0E61050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1051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2162-EE4E-F44F-970D-FFDF40FB6196}" type="datetimeFigureOut">
              <a:rPr lang="ru-RU" smtClean="0"/>
              <a:t>20.10.16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3A2DA-CEB7-7A43-BFAD-92D0E61050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186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2162-EE4E-F44F-970D-FFDF40FB6196}" type="datetimeFigureOut">
              <a:rPr lang="ru-RU" smtClean="0"/>
              <a:t>20.10.16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3A2DA-CEB7-7A43-BFAD-92D0E61050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6610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2162-EE4E-F44F-970D-FFDF40FB6196}" type="datetimeFigureOut">
              <a:rPr lang="ru-RU" smtClean="0"/>
              <a:t>20.10.16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3A2DA-CEB7-7A43-BFAD-92D0E61050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1302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2162-EE4E-F44F-970D-FFDF40FB6196}" type="datetimeFigureOut">
              <a:rPr lang="ru-RU" smtClean="0"/>
              <a:t>20.10.16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3A2DA-CEB7-7A43-BFAD-92D0E61050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1086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2162-EE4E-F44F-970D-FFDF40FB6196}" type="datetimeFigureOut">
              <a:rPr lang="ru-RU" smtClean="0"/>
              <a:t>20.10.16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3A2DA-CEB7-7A43-BFAD-92D0E61050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8706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2162-EE4E-F44F-970D-FFDF40FB6196}" type="datetimeFigureOut">
              <a:rPr lang="ru-RU" smtClean="0"/>
              <a:t>20.10.16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3A2DA-CEB7-7A43-BFAD-92D0E61050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071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2162-EE4E-F44F-970D-FFDF40FB6196}" type="datetimeFigureOut">
              <a:rPr lang="ru-RU" smtClean="0"/>
              <a:t>20.10.16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3A2DA-CEB7-7A43-BFAD-92D0E61050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4903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82162-EE4E-F44F-970D-FFDF40FB6196}" type="datetimeFigureOut">
              <a:rPr lang="ru-RU" smtClean="0"/>
              <a:t>20.10.16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3A2DA-CEB7-7A43-BFAD-92D0E61050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6666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рямоугольник 22"/>
          <p:cNvSpPr/>
          <p:nvPr/>
        </p:nvSpPr>
        <p:spPr>
          <a:xfrm>
            <a:off x="313765" y="3456658"/>
            <a:ext cx="10408023" cy="11164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313765" y="193505"/>
            <a:ext cx="10408023" cy="11164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5" name="Прямая со стрелкой 34"/>
          <p:cNvCxnSpPr/>
          <p:nvPr/>
        </p:nvCxnSpPr>
        <p:spPr>
          <a:xfrm flipH="1">
            <a:off x="5766254" y="1184367"/>
            <a:ext cx="0" cy="2379708"/>
          </a:xfrm>
          <a:prstGeom prst="straightConnector1">
            <a:avLst/>
          </a:prstGeom>
          <a:ln w="412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/>
          <p:nvPr/>
        </p:nvCxnSpPr>
        <p:spPr>
          <a:xfrm flipH="1">
            <a:off x="7948573" y="1158934"/>
            <a:ext cx="0" cy="2379708"/>
          </a:xfrm>
          <a:prstGeom prst="straightConnector1">
            <a:avLst/>
          </a:prstGeom>
          <a:ln w="412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>
            <a:stCxn id="4" idx="3"/>
            <a:endCxn id="27" idx="0"/>
          </p:cNvCxnSpPr>
          <p:nvPr/>
        </p:nvCxnSpPr>
        <p:spPr>
          <a:xfrm flipH="1">
            <a:off x="1413671" y="1170744"/>
            <a:ext cx="0" cy="2379708"/>
          </a:xfrm>
          <a:prstGeom prst="straightConnector1">
            <a:avLst/>
          </a:prstGeom>
          <a:ln w="412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Цилиндр 3"/>
          <p:cNvSpPr/>
          <p:nvPr/>
        </p:nvSpPr>
        <p:spPr>
          <a:xfrm>
            <a:off x="1153421" y="622104"/>
            <a:ext cx="520504" cy="54864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Цилиндр 4"/>
          <p:cNvSpPr/>
          <p:nvPr/>
        </p:nvSpPr>
        <p:spPr>
          <a:xfrm>
            <a:off x="5519961" y="635727"/>
            <a:ext cx="520504" cy="54864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Цилиндр 5"/>
          <p:cNvSpPr/>
          <p:nvPr/>
        </p:nvSpPr>
        <p:spPr>
          <a:xfrm>
            <a:off x="7691075" y="645106"/>
            <a:ext cx="520504" cy="54864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1044363" y="193505"/>
            <a:ext cx="73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Clicks</a:t>
            </a:r>
            <a:endParaRPr lang="ru-RU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5410903" y="207128"/>
            <a:ext cx="73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Visits</a:t>
            </a:r>
            <a:endParaRPr lang="ru-RU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253722" y="207128"/>
            <a:ext cx="139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Front_access</a:t>
            </a:r>
            <a:endParaRPr lang="ru-RU" sz="1400" dirty="0"/>
          </a:p>
        </p:txBody>
      </p:sp>
      <p:sp>
        <p:nvSpPr>
          <p:cNvPr id="10" name="Вертикальный свиток 9"/>
          <p:cNvSpPr/>
          <p:nvPr/>
        </p:nvSpPr>
        <p:spPr>
          <a:xfrm>
            <a:off x="1074043" y="2135559"/>
            <a:ext cx="629562" cy="558800"/>
          </a:xfrm>
          <a:prstGeom prst="verticalScroll">
            <a:avLst/>
          </a:prstGeom>
          <a:solidFill>
            <a:schemeClr val="accent2">
              <a:alpha val="79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73111" y="1858560"/>
            <a:ext cx="2631426" cy="276999"/>
          </a:xfrm>
          <a:prstGeom prst="rect">
            <a:avLst/>
          </a:prstGeom>
          <a:solidFill>
            <a:schemeClr val="bg1">
              <a:alpha val="71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1. CREATE </a:t>
            </a:r>
            <a:r>
              <a:rPr lang="en-US" sz="1200" dirty="0" err="1" smtClean="0"/>
              <a:t>market_page_cpm_clicks.sql</a:t>
            </a:r>
            <a:endParaRPr lang="ru-RU" sz="1200" dirty="0"/>
          </a:p>
        </p:txBody>
      </p:sp>
      <p:sp>
        <p:nvSpPr>
          <p:cNvPr id="12" name="Вертикальный свиток 11"/>
          <p:cNvSpPr/>
          <p:nvPr/>
        </p:nvSpPr>
        <p:spPr>
          <a:xfrm>
            <a:off x="5456192" y="2208449"/>
            <a:ext cx="629562" cy="558800"/>
          </a:xfrm>
          <a:prstGeom prst="verticalScrol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4464974" y="1931450"/>
            <a:ext cx="2611997" cy="276999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1. CREATE </a:t>
            </a:r>
            <a:r>
              <a:rPr lang="en-US" sz="1200" dirty="0" err="1" smtClean="0"/>
              <a:t>market_page_cpm_visits.sql</a:t>
            </a:r>
            <a:endParaRPr lang="ru-RU" sz="1200" dirty="0"/>
          </a:p>
        </p:txBody>
      </p:sp>
      <p:sp>
        <p:nvSpPr>
          <p:cNvPr id="14" name="Вертикальный свиток 13"/>
          <p:cNvSpPr/>
          <p:nvPr/>
        </p:nvSpPr>
        <p:spPr>
          <a:xfrm>
            <a:off x="7643580" y="1600542"/>
            <a:ext cx="629562" cy="558800"/>
          </a:xfrm>
          <a:prstGeom prst="verticalScrol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6606677" y="1323543"/>
            <a:ext cx="2703369" cy="276999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1. CREATE </a:t>
            </a:r>
            <a:r>
              <a:rPr lang="en-US" sz="1200" dirty="0" err="1" smtClean="0"/>
              <a:t>market_page_cpm_access.sql</a:t>
            </a:r>
            <a:endParaRPr lang="ru-RU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627001" y="2744927"/>
            <a:ext cx="1486304" cy="40011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sz="1000" dirty="0" smtClean="0"/>
              <a:t>Убирает накрутку</a:t>
            </a:r>
          </a:p>
          <a:p>
            <a:pPr marL="285750" indent="-285750">
              <a:buFontTx/>
              <a:buChar char="-"/>
            </a:pPr>
            <a:r>
              <a:rPr lang="ru-RU" sz="1000" dirty="0" smtClean="0"/>
              <a:t>Фильтрует по дате</a:t>
            </a:r>
            <a:endParaRPr lang="ru-RU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5027820" y="2787944"/>
            <a:ext cx="1813317" cy="40011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sz="1000" dirty="0" smtClean="0"/>
              <a:t>Проставляет поле </a:t>
            </a:r>
            <a:r>
              <a:rPr lang="en-US" sz="1000" dirty="0" smtClean="0"/>
              <a:t>device</a:t>
            </a:r>
            <a:endParaRPr lang="ru-RU" sz="1000" dirty="0" smtClean="0"/>
          </a:p>
          <a:p>
            <a:pPr marL="285750" indent="-285750">
              <a:buFontTx/>
              <a:buChar char="-"/>
            </a:pPr>
            <a:r>
              <a:rPr lang="ru-RU" sz="1000" dirty="0" smtClean="0"/>
              <a:t>Фильтрует по дате</a:t>
            </a:r>
            <a:endParaRPr lang="ru-RU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7044667" y="2169792"/>
            <a:ext cx="3863558" cy="861774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sz="1000" dirty="0" smtClean="0"/>
              <a:t>Классифицирует по группам страниц (</a:t>
            </a:r>
            <a:r>
              <a:rPr lang="en-US" sz="1000" dirty="0" smtClean="0"/>
              <a:t>page_groupid_1</a:t>
            </a:r>
            <a:r>
              <a:rPr lang="ru-RU" sz="1000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ru-RU" sz="1000" dirty="0" smtClean="0"/>
              <a:t>Определяет </a:t>
            </a:r>
            <a:r>
              <a:rPr lang="en-US" sz="1000" dirty="0" smtClean="0"/>
              <a:t>id </a:t>
            </a:r>
            <a:r>
              <a:rPr lang="ru-RU" sz="1000" dirty="0" smtClean="0"/>
              <a:t>страницы в группе (</a:t>
            </a:r>
            <a:r>
              <a:rPr lang="en-US" sz="1000" dirty="0" err="1" smtClean="0"/>
              <a:t>page_groupid</a:t>
            </a:r>
            <a:r>
              <a:rPr lang="en-US" sz="1000" dirty="0" smtClean="0"/>
              <a:t>_</a:t>
            </a:r>
            <a:r>
              <a:rPr lang="ru-RU" sz="1000" dirty="0" smtClean="0"/>
              <a:t>2)</a:t>
            </a:r>
          </a:p>
          <a:p>
            <a:pPr marL="285750" indent="-285750">
              <a:buFontTx/>
              <a:buChar char="-"/>
            </a:pPr>
            <a:r>
              <a:rPr lang="ru-RU" sz="1000" dirty="0" smtClean="0"/>
              <a:t>Фильтрует по дате</a:t>
            </a:r>
          </a:p>
          <a:p>
            <a:pPr marL="285750" indent="-285750">
              <a:buFontTx/>
              <a:buChar char="-"/>
            </a:pPr>
            <a:r>
              <a:rPr lang="ru-RU" sz="1000" dirty="0" smtClean="0"/>
              <a:t>Оставляет только записи, которые удалось классифицировать</a:t>
            </a:r>
          </a:p>
          <a:p>
            <a:pPr marL="285750" indent="-285750">
              <a:buFontTx/>
              <a:buChar char="-"/>
            </a:pPr>
            <a:r>
              <a:rPr lang="ru-RU" sz="1000" dirty="0" smtClean="0"/>
              <a:t>Удаляет повторные запросы (</a:t>
            </a:r>
            <a:r>
              <a:rPr lang="ru-RU" sz="1000" dirty="0" err="1" smtClean="0"/>
              <a:t>рефреши</a:t>
            </a:r>
            <a:r>
              <a:rPr lang="ru-RU" sz="1000" dirty="0" smtClean="0"/>
              <a:t>)</a:t>
            </a:r>
            <a:endParaRPr lang="ru-RU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8198471" y="839871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robot_market_logs</a:t>
            </a:r>
            <a:endParaRPr lang="ru-RU" sz="2400" dirty="0"/>
          </a:p>
        </p:txBody>
      </p:sp>
      <p:sp>
        <p:nvSpPr>
          <p:cNvPr id="24" name="Цилиндр 23"/>
          <p:cNvSpPr/>
          <p:nvPr/>
        </p:nvSpPr>
        <p:spPr>
          <a:xfrm>
            <a:off x="1153421" y="3885257"/>
            <a:ext cx="520504" cy="54864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Цилиндр 24"/>
          <p:cNvSpPr/>
          <p:nvPr/>
        </p:nvSpPr>
        <p:spPr>
          <a:xfrm>
            <a:off x="5519961" y="3898880"/>
            <a:ext cx="520504" cy="54864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Цилиндр 25"/>
          <p:cNvSpPr/>
          <p:nvPr/>
        </p:nvSpPr>
        <p:spPr>
          <a:xfrm>
            <a:off x="7691075" y="3908259"/>
            <a:ext cx="520504" cy="54864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TextBox 26"/>
          <p:cNvSpPr txBox="1"/>
          <p:nvPr/>
        </p:nvSpPr>
        <p:spPr>
          <a:xfrm>
            <a:off x="394904" y="3550452"/>
            <a:ext cx="2037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market_page_cpm_clicks</a:t>
            </a:r>
            <a:endParaRPr lang="ru-RU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4770803" y="3546574"/>
            <a:ext cx="1990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market_page_cpm_visits</a:t>
            </a:r>
            <a:endParaRPr lang="ru-RU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6820520" y="3535013"/>
            <a:ext cx="2261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market_page_cpm_access</a:t>
            </a:r>
            <a:endParaRPr lang="ru-RU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8712799" y="4111408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medintsev</a:t>
            </a:r>
            <a:endParaRPr lang="ru-RU" sz="2400" dirty="0"/>
          </a:p>
        </p:txBody>
      </p:sp>
      <p:cxnSp>
        <p:nvCxnSpPr>
          <p:cNvPr id="31" name="Прямая со стрелкой 30"/>
          <p:cNvCxnSpPr>
            <a:stCxn id="33" idx="3"/>
            <a:endCxn id="41" idx="0"/>
          </p:cNvCxnSpPr>
          <p:nvPr/>
        </p:nvCxnSpPr>
        <p:spPr>
          <a:xfrm flipH="1">
            <a:off x="3532532" y="1172597"/>
            <a:ext cx="1374" cy="2350772"/>
          </a:xfrm>
          <a:prstGeom prst="straightConnector1">
            <a:avLst/>
          </a:prstGeom>
          <a:ln w="412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Цилиндр 32"/>
          <p:cNvSpPr/>
          <p:nvPr/>
        </p:nvSpPr>
        <p:spPr>
          <a:xfrm>
            <a:off x="3273654" y="623957"/>
            <a:ext cx="520504" cy="54864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TextBox 35"/>
          <p:cNvSpPr txBox="1"/>
          <p:nvPr/>
        </p:nvSpPr>
        <p:spPr>
          <a:xfrm>
            <a:off x="3058257" y="258290"/>
            <a:ext cx="948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cpa_clicks</a:t>
            </a:r>
            <a:endParaRPr lang="ru-RU" sz="1400" dirty="0"/>
          </a:p>
        </p:txBody>
      </p:sp>
      <p:sp>
        <p:nvSpPr>
          <p:cNvPr id="37" name="Вертикальный свиток 36"/>
          <p:cNvSpPr/>
          <p:nvPr/>
        </p:nvSpPr>
        <p:spPr>
          <a:xfrm>
            <a:off x="3081495" y="1739041"/>
            <a:ext cx="629562" cy="558800"/>
          </a:xfrm>
          <a:prstGeom prst="verticalScroll">
            <a:avLst/>
          </a:prstGeom>
          <a:solidFill>
            <a:schemeClr val="accent2">
              <a:alpha val="79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TextBox 37"/>
          <p:cNvSpPr txBox="1"/>
          <p:nvPr/>
        </p:nvSpPr>
        <p:spPr>
          <a:xfrm>
            <a:off x="1932285" y="1462042"/>
            <a:ext cx="2927982" cy="276999"/>
          </a:xfrm>
          <a:prstGeom prst="rect">
            <a:avLst/>
          </a:prstGeom>
          <a:solidFill>
            <a:schemeClr val="bg1">
              <a:alpha val="71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1. CREATE </a:t>
            </a:r>
            <a:r>
              <a:rPr lang="en-US" sz="1200" dirty="0" err="1" smtClean="0"/>
              <a:t>market_page_cpm_clicks_cpa.sql</a:t>
            </a:r>
            <a:endParaRPr lang="ru-RU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2634453" y="2348409"/>
            <a:ext cx="2056919" cy="1015663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sz="1000" dirty="0" smtClean="0"/>
              <a:t>Убирает накрутку</a:t>
            </a:r>
          </a:p>
          <a:p>
            <a:pPr marL="285750" indent="-285750">
              <a:buFontTx/>
              <a:buChar char="-"/>
            </a:pPr>
            <a:r>
              <a:rPr lang="ru-RU" sz="1000" dirty="0" smtClean="0"/>
              <a:t>Фильтрует по </a:t>
            </a:r>
            <a:r>
              <a:rPr lang="ru-RU" sz="1000" dirty="0" smtClean="0"/>
              <a:t>дате</a:t>
            </a:r>
            <a:endParaRPr lang="en-US" sz="1000" dirty="0" smtClean="0"/>
          </a:p>
          <a:p>
            <a:pPr marL="285750" indent="-285750">
              <a:buFontTx/>
              <a:buChar char="-"/>
            </a:pPr>
            <a:r>
              <a:rPr lang="ru-RU" sz="1000" dirty="0" smtClean="0"/>
              <a:t>Оставляет данные только по десктопу</a:t>
            </a:r>
          </a:p>
          <a:p>
            <a:pPr marL="285750" indent="-285750">
              <a:buFontTx/>
              <a:buChar char="-"/>
            </a:pPr>
            <a:r>
              <a:rPr lang="ru-RU" sz="1000" dirty="0" smtClean="0"/>
              <a:t>Рассчитывает цену клика с учётом </a:t>
            </a:r>
            <a:r>
              <a:rPr lang="en-US" sz="1000" dirty="0" smtClean="0"/>
              <a:t>CPA </a:t>
            </a:r>
            <a:r>
              <a:rPr lang="ru-RU" sz="1000" dirty="0" smtClean="0"/>
              <a:t>коэффициента</a:t>
            </a:r>
            <a:endParaRPr lang="ru-RU" sz="1000" dirty="0"/>
          </a:p>
        </p:txBody>
      </p:sp>
      <p:sp>
        <p:nvSpPr>
          <p:cNvPr id="40" name="Цилиндр 39"/>
          <p:cNvSpPr/>
          <p:nvPr/>
        </p:nvSpPr>
        <p:spPr>
          <a:xfrm>
            <a:off x="3177873" y="3858174"/>
            <a:ext cx="520504" cy="54864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1" name="TextBox 40"/>
          <p:cNvSpPr txBox="1"/>
          <p:nvPr/>
        </p:nvSpPr>
        <p:spPr>
          <a:xfrm>
            <a:off x="2317578" y="3523369"/>
            <a:ext cx="2429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market_page_cpm_clicks</a:t>
            </a:r>
            <a:r>
              <a:rPr lang="ru-RU" sz="1400" dirty="0" smtClean="0"/>
              <a:t>_</a:t>
            </a:r>
            <a:r>
              <a:rPr lang="en-US" sz="1400" dirty="0" err="1" smtClean="0"/>
              <a:t>cpa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394590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57188" y="628650"/>
            <a:ext cx="461665" cy="557212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ru-RU" b="1" dirty="0" smtClean="0"/>
              <a:t>По данным на 01.09.16</a:t>
            </a:r>
            <a:endParaRPr lang="ru-RU" b="1" dirty="0"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0"/>
            <a:ext cx="10096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82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0"/>
            <a:ext cx="100965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7188" y="628650"/>
            <a:ext cx="461665" cy="557212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ru-RU" b="1" dirty="0" smtClean="0"/>
              <a:t>По данным на 10.09.16-</a:t>
            </a:r>
            <a:r>
              <a:rPr lang="ru-RU" b="1" dirty="0"/>
              <a:t> </a:t>
            </a:r>
            <a:r>
              <a:rPr lang="ru-RU" b="1" dirty="0" smtClean="0"/>
              <a:t>29.09.16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878063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0"/>
            <a:ext cx="100965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7188" y="628650"/>
            <a:ext cx="461665" cy="557212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ru-RU" b="1" dirty="0" smtClean="0"/>
              <a:t>По данным на 10.09.16-</a:t>
            </a:r>
            <a:r>
              <a:rPr lang="ru-RU" b="1" dirty="0"/>
              <a:t> </a:t>
            </a:r>
            <a:r>
              <a:rPr lang="ru-RU" b="1" dirty="0" smtClean="0"/>
              <a:t>29.09.16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99416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0"/>
            <a:ext cx="100965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7188" y="628650"/>
            <a:ext cx="461665" cy="557212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ru-RU" b="1" dirty="0" smtClean="0"/>
              <a:t>По данным на 10.09.16-</a:t>
            </a:r>
            <a:r>
              <a:rPr lang="ru-RU" b="1" dirty="0"/>
              <a:t> </a:t>
            </a:r>
            <a:r>
              <a:rPr lang="ru-RU" b="1" dirty="0" smtClean="0"/>
              <a:t>29.09.16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123029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260755" y="2778754"/>
            <a:ext cx="5030710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204A87"/>
                </a:solidFill>
                <a:latin typeface="Courier New" charset="0"/>
              </a:rPr>
              <a:t>SELECT</a:t>
            </a:r>
            <a:r>
              <a:rPr lang="en-US" sz="1100" dirty="0">
                <a:solidFill>
                  <a:srgbClr val="204A87"/>
                </a:solidFill>
                <a:latin typeface="Courier New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charset="0"/>
              </a:rPr>
              <a:t>cpm_data</a:t>
            </a:r>
            <a:r>
              <a:rPr lang="en-US" sz="1100" b="1" dirty="0" err="1">
                <a:solidFill>
                  <a:srgbClr val="000000"/>
                </a:solidFill>
                <a:latin typeface="Courier New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urier New" charset="0"/>
              </a:rPr>
              <a:t>hyper_id</a:t>
            </a:r>
            <a:r>
              <a:rPr lang="en-US" sz="1100" b="1" dirty="0">
                <a:solidFill>
                  <a:srgbClr val="000000"/>
                </a:solidFill>
                <a:latin typeface="Courier New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charset="0"/>
              </a:rPr>
              <a:t>cpm_s_visit</a:t>
            </a:r>
            <a:r>
              <a:rPr lang="en-US" sz="1100" b="1" dirty="0">
                <a:solidFill>
                  <a:srgbClr val="000000"/>
                </a:solidFill>
                <a:latin typeface="Courier New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charset="0"/>
              </a:rPr>
              <a:t>n_visits</a:t>
            </a:r>
            <a:r>
              <a:rPr lang="en-US" sz="1100" b="1" dirty="0">
                <a:solidFill>
                  <a:srgbClr val="000000"/>
                </a:solidFill>
                <a:latin typeface="Courier New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charset="0"/>
              </a:rPr>
              <a:t>n_gtz</a:t>
            </a:r>
            <a:endParaRPr lang="en-US" sz="1100" dirty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100" b="1" dirty="0">
                <a:solidFill>
                  <a:srgbClr val="204A87"/>
                </a:solidFill>
                <a:latin typeface="Courier New" charset="0"/>
              </a:rPr>
              <a:t>FROM</a:t>
            </a:r>
            <a:r>
              <a:rPr lang="en-US" sz="1100" dirty="0">
                <a:solidFill>
                  <a:srgbClr val="204A87"/>
                </a:solidFill>
                <a:latin typeface="Courier New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 New" charset="0"/>
              </a:rPr>
              <a:t>medintsev</a:t>
            </a:r>
            <a:r>
              <a:rPr lang="en-US" sz="1100" b="1" dirty="0">
                <a:solidFill>
                  <a:srgbClr val="000000"/>
                </a:solidFill>
                <a:latin typeface="Courier New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ourier New" charset="0"/>
              </a:rPr>
              <a:t>pre_daily_20 </a:t>
            </a:r>
            <a:r>
              <a:rPr lang="en-US" sz="1100" dirty="0" err="1">
                <a:solidFill>
                  <a:srgbClr val="000000"/>
                </a:solidFill>
                <a:latin typeface="Courier New" charset="0"/>
              </a:rPr>
              <a:t>cpm_data</a:t>
            </a:r>
            <a:r>
              <a:rPr lang="en-US" sz="11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1100" b="1" dirty="0">
                <a:solidFill>
                  <a:srgbClr val="204A87"/>
                </a:solidFill>
                <a:latin typeface="Courier New" charset="0"/>
              </a:rPr>
              <a:t>JOIN</a:t>
            </a:r>
            <a:endParaRPr lang="en-US" sz="1100" dirty="0">
              <a:solidFill>
                <a:srgbClr val="204A87"/>
              </a:solidFill>
              <a:latin typeface="Courier New" charset="0"/>
            </a:endParaRPr>
          </a:p>
          <a:p>
            <a:r>
              <a:rPr lang="is-IS" sz="1100" dirty="0">
                <a:latin typeface="Courier New" charset="0"/>
              </a:rPr>
              <a:t>  </a:t>
            </a:r>
            <a:r>
              <a:rPr lang="is-IS" sz="1100" b="1" dirty="0">
                <a:solidFill>
                  <a:srgbClr val="000000"/>
                </a:solidFill>
                <a:latin typeface="Courier New" charset="0"/>
              </a:rPr>
              <a:t>(</a:t>
            </a:r>
            <a:endParaRPr lang="is-IS" sz="1100" dirty="0">
              <a:solidFill>
                <a:srgbClr val="000000"/>
              </a:solidFill>
              <a:latin typeface="Courier New" charset="0"/>
            </a:endParaRPr>
          </a:p>
          <a:p>
            <a:r>
              <a:rPr lang="de-DE" sz="1100" dirty="0">
                <a:latin typeface="Courier New" charset="0"/>
              </a:rPr>
              <a:t>    </a:t>
            </a:r>
            <a:r>
              <a:rPr lang="de-DE" sz="1100" b="1" dirty="0">
                <a:solidFill>
                  <a:srgbClr val="204A87"/>
                </a:solidFill>
                <a:latin typeface="Courier New" charset="0"/>
              </a:rPr>
              <a:t>SELECT</a:t>
            </a:r>
            <a:r>
              <a:rPr lang="de-DE" sz="1100" dirty="0">
                <a:solidFill>
                  <a:srgbClr val="204A87"/>
                </a:solidFill>
                <a:latin typeface="Courier New" charset="0"/>
              </a:rPr>
              <a:t> </a:t>
            </a:r>
            <a:r>
              <a:rPr lang="de-DE" sz="1100" b="1" dirty="0">
                <a:solidFill>
                  <a:srgbClr val="CE5C00"/>
                </a:solidFill>
                <a:latin typeface="Courier New" charset="0"/>
              </a:rPr>
              <a:t>*</a:t>
            </a:r>
            <a:endParaRPr lang="de-DE" sz="1100" dirty="0">
              <a:solidFill>
                <a:srgbClr val="CE5C00"/>
              </a:solidFill>
              <a:latin typeface="Courier New" charset="0"/>
            </a:endParaRPr>
          </a:p>
          <a:p>
            <a:r>
              <a:rPr lang="de-DE" sz="1100" dirty="0">
                <a:latin typeface="Courier New" charset="0"/>
              </a:rPr>
              <a:t>    </a:t>
            </a:r>
            <a:r>
              <a:rPr lang="de-DE" sz="1100" b="1" dirty="0">
                <a:solidFill>
                  <a:srgbClr val="204A87"/>
                </a:solidFill>
                <a:latin typeface="Courier New" charset="0"/>
              </a:rPr>
              <a:t>FROM</a:t>
            </a:r>
            <a:endParaRPr lang="de-DE" sz="1100" dirty="0">
              <a:solidFill>
                <a:srgbClr val="204A87"/>
              </a:solidFill>
              <a:latin typeface="Courier New" charset="0"/>
            </a:endParaRPr>
          </a:p>
          <a:p>
            <a:r>
              <a:rPr lang="de-DE" sz="1100" dirty="0">
                <a:latin typeface="Courier New" charset="0"/>
              </a:rPr>
              <a:t>      </a:t>
            </a:r>
            <a:r>
              <a:rPr lang="de-DE" sz="1100" b="1" dirty="0">
                <a:solidFill>
                  <a:srgbClr val="000000"/>
                </a:solidFill>
                <a:latin typeface="Courier New" charset="0"/>
              </a:rPr>
              <a:t>(</a:t>
            </a:r>
            <a:endParaRPr lang="de-DE" sz="1100" dirty="0">
              <a:solidFill>
                <a:srgbClr val="000000"/>
              </a:solidFill>
              <a:latin typeface="Courier New" charset="0"/>
            </a:endParaRPr>
          </a:p>
          <a:p>
            <a:r>
              <a:rPr lang="de-DE" sz="1100" dirty="0">
                <a:latin typeface="Courier New" charset="0"/>
              </a:rPr>
              <a:t>        </a:t>
            </a:r>
            <a:r>
              <a:rPr lang="de-DE" sz="1100" b="1" dirty="0" smtClean="0">
                <a:solidFill>
                  <a:srgbClr val="204A87"/>
                </a:solidFill>
                <a:latin typeface="Courier New" charset="0"/>
              </a:rPr>
              <a:t>SELECT</a:t>
            </a:r>
            <a:endParaRPr lang="de-DE" sz="1100" dirty="0" smtClean="0">
              <a:solidFill>
                <a:srgbClr val="204A87"/>
              </a:solidFill>
              <a:latin typeface="Courier New" charset="0"/>
            </a:endParaRPr>
          </a:p>
          <a:p>
            <a:r>
              <a:rPr lang="de-DE" sz="1100" dirty="0">
                <a:solidFill>
                  <a:srgbClr val="204A87"/>
                </a:solidFill>
                <a:latin typeface="Courier New" charset="0"/>
              </a:rPr>
              <a:t> </a:t>
            </a:r>
            <a:r>
              <a:rPr lang="de-DE" sz="1100" dirty="0" smtClean="0">
                <a:solidFill>
                  <a:srgbClr val="204A87"/>
                </a:solidFill>
                <a:latin typeface="Courier New" charset="0"/>
              </a:rPr>
              <a:t>         </a:t>
            </a:r>
            <a:r>
              <a:rPr lang="de-DE" sz="1100" dirty="0" err="1" smtClean="0">
                <a:solidFill>
                  <a:srgbClr val="000000"/>
                </a:solidFill>
                <a:latin typeface="Courier New" charset="0"/>
              </a:rPr>
              <a:t>hyper_id</a:t>
            </a:r>
            <a:r>
              <a:rPr lang="de-DE" sz="1100" b="1" dirty="0" smtClean="0">
                <a:solidFill>
                  <a:srgbClr val="000000"/>
                </a:solidFill>
                <a:latin typeface="Courier New" charset="0"/>
              </a:rPr>
              <a:t>,</a:t>
            </a:r>
            <a:endParaRPr lang="de-DE" sz="1100" dirty="0" smtClean="0">
              <a:solidFill>
                <a:srgbClr val="000000"/>
              </a:solidFill>
              <a:latin typeface="Courier New" charset="0"/>
            </a:endParaRPr>
          </a:p>
          <a:p>
            <a:r>
              <a:rPr lang="de-DE" sz="1100" b="1" dirty="0" smtClean="0">
                <a:solidFill>
                  <a:srgbClr val="000000"/>
                </a:solidFill>
                <a:latin typeface="Courier New" charset="0"/>
              </a:rPr>
              <a:t>          </a:t>
            </a:r>
            <a:r>
              <a:rPr lang="de-DE" sz="1100" b="1" dirty="0" smtClean="0">
                <a:solidFill>
                  <a:srgbClr val="204A87"/>
                </a:solidFill>
                <a:latin typeface="Courier New" charset="0"/>
              </a:rPr>
              <a:t>COUNT</a:t>
            </a:r>
            <a:r>
              <a:rPr lang="de-DE" sz="11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de-DE" sz="1100" b="1" dirty="0">
                <a:solidFill>
                  <a:srgbClr val="CE5C00"/>
                </a:solidFill>
                <a:latin typeface="Courier New" charset="0"/>
              </a:rPr>
              <a:t>*</a:t>
            </a:r>
            <a:r>
              <a:rPr lang="de-DE" sz="1100" b="1" dirty="0">
                <a:solidFill>
                  <a:srgbClr val="000000"/>
                </a:solidFill>
                <a:latin typeface="Courier New" charset="0"/>
              </a:rPr>
              <a:t>)</a:t>
            </a:r>
            <a:r>
              <a:rPr lang="de-DE" sz="11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de-DE" sz="1100" b="1" dirty="0">
                <a:solidFill>
                  <a:srgbClr val="204A87"/>
                </a:solidFill>
                <a:latin typeface="Courier New" charset="0"/>
              </a:rPr>
              <a:t>AS</a:t>
            </a:r>
            <a:r>
              <a:rPr lang="de-DE" sz="1100" dirty="0">
                <a:solidFill>
                  <a:srgbClr val="204A87"/>
                </a:solidFill>
                <a:latin typeface="Courier New" charset="0"/>
              </a:rPr>
              <a:t> </a:t>
            </a:r>
            <a:r>
              <a:rPr lang="de-DE" sz="1100" dirty="0" err="1" smtClean="0">
                <a:solidFill>
                  <a:srgbClr val="000000"/>
                </a:solidFill>
                <a:latin typeface="Courier New" charset="0"/>
              </a:rPr>
              <a:t>n_visits</a:t>
            </a:r>
            <a:r>
              <a:rPr lang="de-DE" sz="1100" b="1" dirty="0" smtClean="0">
                <a:solidFill>
                  <a:srgbClr val="000000"/>
                </a:solidFill>
                <a:latin typeface="Courier New" charset="0"/>
              </a:rPr>
              <a:t>,</a:t>
            </a:r>
            <a:endParaRPr lang="de-DE" sz="1100" dirty="0" smtClean="0">
              <a:solidFill>
                <a:srgbClr val="000000"/>
              </a:solidFill>
              <a:latin typeface="Courier New" charset="0"/>
            </a:endParaRPr>
          </a:p>
          <a:p>
            <a:r>
              <a:rPr lang="de-DE" sz="11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de-DE" sz="1100" b="1" dirty="0" smtClean="0">
                <a:solidFill>
                  <a:srgbClr val="000000"/>
                </a:solidFill>
                <a:latin typeface="Courier New" charset="0"/>
              </a:rPr>
              <a:t>         </a:t>
            </a:r>
            <a:r>
              <a:rPr lang="de-DE" sz="1100" b="1" dirty="0" smtClean="0">
                <a:solidFill>
                  <a:srgbClr val="204A87"/>
                </a:solidFill>
                <a:latin typeface="Courier New" charset="0"/>
              </a:rPr>
              <a:t>SUM</a:t>
            </a:r>
            <a:r>
              <a:rPr lang="de-DE" sz="11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de-DE" sz="1100" dirty="0" smtClean="0">
                <a:solidFill>
                  <a:srgbClr val="000000"/>
                </a:solidFill>
                <a:latin typeface="Courier New" charset="0"/>
              </a:rPr>
              <a:t>IF</a:t>
            </a:r>
            <a:r>
              <a:rPr lang="de-DE" sz="11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de-DE" sz="1100" dirty="0" err="1" smtClean="0">
                <a:solidFill>
                  <a:srgbClr val="000000"/>
                </a:solidFill>
                <a:latin typeface="Courier New" charset="0"/>
              </a:rPr>
              <a:t>cpm_s_visit</a:t>
            </a:r>
            <a:r>
              <a:rPr lang="de-DE" sz="11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de-DE" sz="1100" b="1" dirty="0">
                <a:solidFill>
                  <a:srgbClr val="CE5C00"/>
                </a:solidFill>
                <a:latin typeface="Courier New" charset="0"/>
              </a:rPr>
              <a:t>&gt;</a:t>
            </a:r>
            <a:r>
              <a:rPr lang="de-DE" sz="1100" dirty="0">
                <a:solidFill>
                  <a:srgbClr val="CE5C00"/>
                </a:solidFill>
                <a:latin typeface="Courier New" charset="0"/>
              </a:rPr>
              <a:t> </a:t>
            </a:r>
            <a:r>
              <a:rPr lang="de-DE" sz="1100" b="1" dirty="0">
                <a:solidFill>
                  <a:srgbClr val="0000CF"/>
                </a:solidFill>
                <a:latin typeface="Courier New" charset="0"/>
              </a:rPr>
              <a:t>0</a:t>
            </a:r>
            <a:r>
              <a:rPr lang="de-DE" sz="1100" b="1" dirty="0">
                <a:solidFill>
                  <a:srgbClr val="000000"/>
                </a:solidFill>
                <a:latin typeface="Courier New" charset="0"/>
              </a:rPr>
              <a:t>,</a:t>
            </a:r>
            <a:r>
              <a:rPr lang="de-DE" sz="11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de-DE" sz="1100" b="1" dirty="0">
                <a:solidFill>
                  <a:srgbClr val="0000CF"/>
                </a:solidFill>
                <a:latin typeface="Courier New" charset="0"/>
              </a:rPr>
              <a:t>1</a:t>
            </a:r>
            <a:r>
              <a:rPr lang="de-DE" sz="1100" b="1" dirty="0">
                <a:solidFill>
                  <a:srgbClr val="000000"/>
                </a:solidFill>
                <a:latin typeface="Courier New" charset="0"/>
              </a:rPr>
              <a:t>,</a:t>
            </a:r>
            <a:r>
              <a:rPr lang="de-DE" sz="11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de-DE" sz="1100" b="1" dirty="0">
                <a:solidFill>
                  <a:srgbClr val="0000CF"/>
                </a:solidFill>
                <a:latin typeface="Courier New" charset="0"/>
              </a:rPr>
              <a:t>0</a:t>
            </a:r>
            <a:r>
              <a:rPr lang="de-DE" sz="1100" b="1" dirty="0">
                <a:solidFill>
                  <a:srgbClr val="000000"/>
                </a:solidFill>
                <a:latin typeface="Courier New" charset="0"/>
              </a:rPr>
              <a:t>))</a:t>
            </a:r>
            <a:r>
              <a:rPr lang="de-DE" sz="11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de-DE" sz="1100" b="1" dirty="0">
                <a:solidFill>
                  <a:srgbClr val="204A87"/>
                </a:solidFill>
                <a:latin typeface="Courier New" charset="0"/>
              </a:rPr>
              <a:t>AS</a:t>
            </a:r>
            <a:r>
              <a:rPr lang="de-DE" sz="1100" dirty="0">
                <a:solidFill>
                  <a:srgbClr val="204A87"/>
                </a:solidFill>
                <a:latin typeface="Courier New" charset="0"/>
              </a:rPr>
              <a:t> </a:t>
            </a:r>
            <a:r>
              <a:rPr lang="de-DE" sz="1100" dirty="0" err="1">
                <a:solidFill>
                  <a:srgbClr val="000000"/>
                </a:solidFill>
                <a:latin typeface="Courier New" charset="0"/>
              </a:rPr>
              <a:t>n_gtz</a:t>
            </a:r>
            <a:endParaRPr lang="de-DE" sz="1100" dirty="0">
              <a:solidFill>
                <a:srgbClr val="000000"/>
              </a:solidFill>
              <a:latin typeface="Courier New" charset="0"/>
            </a:endParaRPr>
          </a:p>
          <a:p>
            <a:r>
              <a:rPr lang="de-DE" sz="1100" dirty="0">
                <a:latin typeface="Courier New" charset="0"/>
              </a:rPr>
              <a:t>        </a:t>
            </a:r>
            <a:r>
              <a:rPr lang="de-DE" sz="1100" b="1" dirty="0">
                <a:solidFill>
                  <a:srgbClr val="204A87"/>
                </a:solidFill>
                <a:latin typeface="Courier New" charset="0"/>
              </a:rPr>
              <a:t>FROM</a:t>
            </a:r>
            <a:r>
              <a:rPr lang="de-DE" sz="1100" dirty="0">
                <a:solidFill>
                  <a:srgbClr val="204A87"/>
                </a:solidFill>
                <a:latin typeface="Courier New" charset="0"/>
              </a:rPr>
              <a:t> </a:t>
            </a:r>
            <a:r>
              <a:rPr lang="de-DE" sz="1100" dirty="0">
                <a:solidFill>
                  <a:srgbClr val="000000"/>
                </a:solidFill>
                <a:latin typeface="Courier New" charset="0"/>
              </a:rPr>
              <a:t>pre_daily_20</a:t>
            </a:r>
          </a:p>
          <a:p>
            <a:r>
              <a:rPr lang="de-DE" sz="1100" dirty="0">
                <a:latin typeface="Courier New" charset="0"/>
              </a:rPr>
              <a:t>        </a:t>
            </a:r>
            <a:r>
              <a:rPr lang="de-DE" sz="1100" b="1" dirty="0">
                <a:solidFill>
                  <a:srgbClr val="204A87"/>
                </a:solidFill>
                <a:latin typeface="Courier New" charset="0"/>
              </a:rPr>
              <a:t>GROUP</a:t>
            </a:r>
            <a:r>
              <a:rPr lang="de-DE" sz="1100" dirty="0">
                <a:solidFill>
                  <a:srgbClr val="204A87"/>
                </a:solidFill>
                <a:latin typeface="Courier New" charset="0"/>
              </a:rPr>
              <a:t> </a:t>
            </a:r>
            <a:r>
              <a:rPr lang="de-DE" sz="1100" b="1" dirty="0">
                <a:solidFill>
                  <a:srgbClr val="204A87"/>
                </a:solidFill>
                <a:latin typeface="Courier New" charset="0"/>
              </a:rPr>
              <a:t>BY</a:t>
            </a:r>
            <a:r>
              <a:rPr lang="de-DE" sz="1100" dirty="0">
                <a:solidFill>
                  <a:srgbClr val="204A87"/>
                </a:solidFill>
                <a:latin typeface="Courier New" charset="0"/>
              </a:rPr>
              <a:t> </a:t>
            </a:r>
            <a:r>
              <a:rPr lang="de-DE" sz="1100" dirty="0" err="1">
                <a:solidFill>
                  <a:srgbClr val="000000"/>
                </a:solidFill>
                <a:latin typeface="Courier New" charset="0"/>
              </a:rPr>
              <a:t>hyper_id</a:t>
            </a:r>
            <a:endParaRPr lang="de-DE" sz="1100" dirty="0">
              <a:solidFill>
                <a:srgbClr val="000000"/>
              </a:solidFill>
              <a:latin typeface="Courier New" charset="0"/>
            </a:endParaRPr>
          </a:p>
          <a:p>
            <a:r>
              <a:rPr lang="de-DE" sz="1100" dirty="0">
                <a:latin typeface="Courier New" charset="0"/>
              </a:rPr>
              <a:t>      </a:t>
            </a:r>
            <a:r>
              <a:rPr lang="de-DE" sz="1100" b="1" dirty="0">
                <a:solidFill>
                  <a:srgbClr val="000000"/>
                </a:solidFill>
                <a:latin typeface="Courier New" charset="0"/>
              </a:rPr>
              <a:t>)</a:t>
            </a:r>
            <a:r>
              <a:rPr lang="de-DE" sz="1100" dirty="0">
                <a:solidFill>
                  <a:srgbClr val="000000"/>
                </a:solidFill>
                <a:latin typeface="Courier New" charset="0"/>
              </a:rPr>
              <a:t> t</a:t>
            </a:r>
          </a:p>
          <a:p>
            <a:r>
              <a:rPr lang="de-DE" sz="1100" dirty="0">
                <a:latin typeface="Courier New" charset="0"/>
              </a:rPr>
              <a:t>    </a:t>
            </a:r>
            <a:r>
              <a:rPr lang="de-DE" sz="1100" b="1" dirty="0">
                <a:solidFill>
                  <a:srgbClr val="204A87"/>
                </a:solidFill>
                <a:latin typeface="Courier New" charset="0"/>
              </a:rPr>
              <a:t>WHERE</a:t>
            </a:r>
            <a:endParaRPr lang="de-DE" sz="1100" dirty="0">
              <a:solidFill>
                <a:srgbClr val="204A87"/>
              </a:solidFill>
              <a:latin typeface="Courier New" charset="0"/>
            </a:endParaRPr>
          </a:p>
          <a:p>
            <a:r>
              <a:rPr lang="en-US" sz="1100" dirty="0">
                <a:latin typeface="Courier New" charset="0"/>
              </a:rPr>
              <a:t>      </a:t>
            </a:r>
            <a:r>
              <a:rPr lang="en-US" sz="1100" i="1" dirty="0">
                <a:solidFill>
                  <a:srgbClr val="8F5902"/>
                </a:solidFill>
                <a:latin typeface="Courier New" charset="0"/>
              </a:rPr>
              <a:t>-- </a:t>
            </a:r>
            <a:r>
              <a:rPr lang="en-US" sz="1100" i="1" dirty="0" err="1">
                <a:solidFill>
                  <a:srgbClr val="8F5902"/>
                </a:solidFill>
                <a:latin typeface="Courier New" charset="0"/>
              </a:rPr>
              <a:t>n_visits</a:t>
            </a:r>
            <a:r>
              <a:rPr lang="en-US" sz="1100" i="1" dirty="0">
                <a:solidFill>
                  <a:srgbClr val="8F5902"/>
                </a:solidFill>
                <a:latin typeface="Courier New" charset="0"/>
              </a:rPr>
              <a:t> &gt; 20 AND</a:t>
            </a:r>
            <a:endParaRPr lang="en-US" sz="1100" dirty="0">
              <a:solidFill>
                <a:srgbClr val="8F5902"/>
              </a:solidFill>
              <a:latin typeface="Courier New" charset="0"/>
            </a:endParaRPr>
          </a:p>
          <a:p>
            <a:r>
              <a:rPr lang="de-DE" sz="1100" dirty="0">
                <a:latin typeface="Courier New" charset="0"/>
              </a:rPr>
              <a:t>      </a:t>
            </a:r>
            <a:r>
              <a:rPr lang="de-DE" sz="1100" dirty="0" err="1">
                <a:solidFill>
                  <a:srgbClr val="000000"/>
                </a:solidFill>
                <a:latin typeface="Courier New" charset="0"/>
              </a:rPr>
              <a:t>n_gtz</a:t>
            </a:r>
            <a:r>
              <a:rPr lang="de-DE" sz="11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de-DE" sz="1100" b="1" dirty="0">
                <a:solidFill>
                  <a:srgbClr val="CE5C00"/>
                </a:solidFill>
                <a:latin typeface="Courier New" charset="0"/>
              </a:rPr>
              <a:t>&gt;</a:t>
            </a:r>
            <a:r>
              <a:rPr lang="de-DE" sz="1100" dirty="0">
                <a:solidFill>
                  <a:srgbClr val="CE5C00"/>
                </a:solidFill>
                <a:latin typeface="Courier New" charset="0"/>
              </a:rPr>
              <a:t> </a:t>
            </a:r>
            <a:r>
              <a:rPr lang="de-DE" sz="1100" b="1" dirty="0">
                <a:solidFill>
                  <a:srgbClr val="0000CF"/>
                </a:solidFill>
                <a:latin typeface="Courier New" charset="0"/>
              </a:rPr>
              <a:t>20</a:t>
            </a:r>
            <a:endParaRPr lang="de-DE" sz="1100" dirty="0">
              <a:solidFill>
                <a:srgbClr val="0000CF"/>
              </a:solidFill>
              <a:latin typeface="Courier New" charset="0"/>
            </a:endParaRPr>
          </a:p>
          <a:p>
            <a:r>
              <a:rPr lang="de-DE" sz="1100" dirty="0">
                <a:latin typeface="Courier New" charset="0"/>
              </a:rPr>
              <a:t>  </a:t>
            </a:r>
            <a:r>
              <a:rPr lang="de-DE" sz="1100" b="1" dirty="0">
                <a:solidFill>
                  <a:srgbClr val="000000"/>
                </a:solidFill>
                <a:latin typeface="Courier New" charset="0"/>
              </a:rPr>
              <a:t>)</a:t>
            </a:r>
            <a:r>
              <a:rPr lang="de-DE" sz="11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de-DE" sz="1100" dirty="0" err="1">
                <a:solidFill>
                  <a:srgbClr val="000000"/>
                </a:solidFill>
                <a:latin typeface="Courier New" charset="0"/>
              </a:rPr>
              <a:t>good_hyper_id</a:t>
            </a:r>
            <a:endParaRPr lang="de-DE" sz="1100" dirty="0">
              <a:solidFill>
                <a:srgbClr val="000000"/>
              </a:solidFill>
              <a:latin typeface="Courier New" charset="0"/>
            </a:endParaRPr>
          </a:p>
          <a:p>
            <a:r>
              <a:rPr lang="de-DE" sz="1100" b="1" dirty="0">
                <a:solidFill>
                  <a:srgbClr val="204A87"/>
                </a:solidFill>
                <a:latin typeface="Courier New" charset="0"/>
              </a:rPr>
              <a:t>ON</a:t>
            </a:r>
            <a:r>
              <a:rPr lang="de-DE" sz="1100" dirty="0">
                <a:solidFill>
                  <a:srgbClr val="204A87"/>
                </a:solidFill>
                <a:latin typeface="Courier New" charset="0"/>
              </a:rPr>
              <a:t> </a:t>
            </a:r>
            <a:r>
              <a:rPr lang="de-DE" sz="1100" dirty="0" err="1">
                <a:solidFill>
                  <a:srgbClr val="000000"/>
                </a:solidFill>
                <a:latin typeface="Courier New" charset="0"/>
              </a:rPr>
              <a:t>cpm_data</a:t>
            </a:r>
            <a:r>
              <a:rPr lang="de-DE" sz="1100" b="1" dirty="0" err="1">
                <a:solidFill>
                  <a:srgbClr val="000000"/>
                </a:solidFill>
                <a:latin typeface="Courier New" charset="0"/>
              </a:rPr>
              <a:t>.</a:t>
            </a:r>
            <a:r>
              <a:rPr lang="de-DE" sz="1100" dirty="0" err="1">
                <a:solidFill>
                  <a:srgbClr val="000000"/>
                </a:solidFill>
                <a:latin typeface="Courier New" charset="0"/>
              </a:rPr>
              <a:t>hyper_id</a:t>
            </a:r>
            <a:r>
              <a:rPr lang="de-DE" sz="11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de-DE" sz="1100" b="1" dirty="0">
                <a:solidFill>
                  <a:srgbClr val="CE5C00"/>
                </a:solidFill>
                <a:latin typeface="Courier New" charset="0"/>
              </a:rPr>
              <a:t>=</a:t>
            </a:r>
            <a:r>
              <a:rPr lang="de-DE" sz="1100" dirty="0">
                <a:solidFill>
                  <a:srgbClr val="CE5C00"/>
                </a:solidFill>
                <a:latin typeface="Courier New" charset="0"/>
              </a:rPr>
              <a:t> </a:t>
            </a:r>
            <a:r>
              <a:rPr lang="de-DE" sz="1100" dirty="0" err="1">
                <a:solidFill>
                  <a:srgbClr val="000000"/>
                </a:solidFill>
                <a:latin typeface="Courier New" charset="0"/>
              </a:rPr>
              <a:t>good_hyper_id</a:t>
            </a:r>
            <a:r>
              <a:rPr lang="de-DE" sz="1100" b="1" dirty="0" err="1">
                <a:solidFill>
                  <a:srgbClr val="000000"/>
                </a:solidFill>
                <a:latin typeface="Courier New" charset="0"/>
              </a:rPr>
              <a:t>.</a:t>
            </a:r>
            <a:r>
              <a:rPr lang="de-DE" sz="1100" dirty="0" err="1">
                <a:solidFill>
                  <a:srgbClr val="000000"/>
                </a:solidFill>
                <a:latin typeface="Courier New" charset="0"/>
              </a:rPr>
              <a:t>hyper_id</a:t>
            </a:r>
            <a:endParaRPr lang="de-DE" sz="1100" dirty="0">
              <a:solidFill>
                <a:srgbClr val="000000"/>
              </a:solidFill>
              <a:latin typeface="Courier New" charset="0"/>
            </a:endParaRPr>
          </a:p>
          <a:p>
            <a:r>
              <a:rPr lang="de-DE" sz="1100" b="1" dirty="0">
                <a:solidFill>
                  <a:srgbClr val="204A87"/>
                </a:solidFill>
                <a:latin typeface="Courier New" charset="0"/>
              </a:rPr>
              <a:t>ORDER</a:t>
            </a:r>
            <a:r>
              <a:rPr lang="de-DE" sz="1100" dirty="0">
                <a:solidFill>
                  <a:srgbClr val="204A87"/>
                </a:solidFill>
                <a:latin typeface="Courier New" charset="0"/>
              </a:rPr>
              <a:t> </a:t>
            </a:r>
            <a:r>
              <a:rPr lang="de-DE" sz="1100" b="1" dirty="0">
                <a:solidFill>
                  <a:srgbClr val="204A87"/>
                </a:solidFill>
                <a:latin typeface="Courier New" charset="0"/>
              </a:rPr>
              <a:t>BY</a:t>
            </a:r>
            <a:r>
              <a:rPr lang="de-DE" sz="1100" dirty="0">
                <a:solidFill>
                  <a:srgbClr val="204A87"/>
                </a:solidFill>
                <a:latin typeface="Courier New" charset="0"/>
              </a:rPr>
              <a:t> </a:t>
            </a:r>
            <a:r>
              <a:rPr lang="de-DE" sz="1100" dirty="0" err="1">
                <a:solidFill>
                  <a:srgbClr val="000000"/>
                </a:solidFill>
                <a:latin typeface="Courier New" charset="0"/>
              </a:rPr>
              <a:t>n_gtz</a:t>
            </a:r>
            <a:r>
              <a:rPr lang="de-DE" sz="11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de-DE" sz="1100" b="1" dirty="0">
                <a:solidFill>
                  <a:srgbClr val="204A87"/>
                </a:solidFill>
                <a:latin typeface="Courier New" charset="0"/>
              </a:rPr>
              <a:t>DESC</a:t>
            </a:r>
            <a:r>
              <a:rPr lang="de-DE" sz="1100" b="1" dirty="0">
                <a:solidFill>
                  <a:srgbClr val="000000"/>
                </a:solidFill>
                <a:latin typeface="Courier New" charset="0"/>
              </a:rPr>
              <a:t>,</a:t>
            </a:r>
            <a:r>
              <a:rPr lang="de-DE" sz="11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de-DE" sz="1100" dirty="0" err="1">
                <a:solidFill>
                  <a:srgbClr val="000000"/>
                </a:solidFill>
                <a:latin typeface="Courier New" charset="0"/>
              </a:rPr>
              <a:t>hyper_id</a:t>
            </a:r>
            <a:endParaRPr lang="de-DE" sz="11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4566" y="316871"/>
            <a:ext cx="1068308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Далее с помощью нижеописанного </a:t>
            </a:r>
            <a:r>
              <a:rPr lang="en-US" sz="1400" dirty="0" smtClean="0"/>
              <a:t>SQL </a:t>
            </a:r>
            <a:r>
              <a:rPr lang="ru-RU" sz="1400" dirty="0" smtClean="0"/>
              <a:t>запроса были загружены данные по расчёту </a:t>
            </a:r>
            <a:r>
              <a:rPr lang="en-US" sz="1400" dirty="0" smtClean="0"/>
              <a:t>CPM_S</a:t>
            </a:r>
            <a:r>
              <a:rPr lang="ru-RU" sz="1400" dirty="0" smtClean="0"/>
              <a:t>, по которым был проведён статистический </a:t>
            </a:r>
            <a:r>
              <a:rPr lang="ru-RU" sz="1400" dirty="0" err="1" smtClean="0"/>
              <a:t>бутстрап</a:t>
            </a:r>
            <a:r>
              <a:rPr lang="ru-RU" sz="1400" dirty="0" smtClean="0"/>
              <a:t>.</a:t>
            </a:r>
          </a:p>
          <a:p>
            <a:endParaRPr lang="ru-RU" sz="1400" dirty="0"/>
          </a:p>
          <a:p>
            <a:r>
              <a:rPr lang="ru-RU" sz="1400" dirty="0" smtClean="0"/>
              <a:t>С помощью </a:t>
            </a:r>
            <a:r>
              <a:rPr lang="ru-RU" sz="1400" dirty="0" err="1" smtClean="0"/>
              <a:t>бутстрапа</a:t>
            </a:r>
            <a:r>
              <a:rPr lang="ru-RU" sz="1400" dirty="0" smtClean="0"/>
              <a:t> было получено среднее значение и произведена оценка 95</a:t>
            </a:r>
            <a:r>
              <a:rPr lang="en-US" sz="1400" dirty="0" smtClean="0"/>
              <a:t>% </a:t>
            </a:r>
            <a:r>
              <a:rPr lang="ru-RU" sz="1400" dirty="0" smtClean="0"/>
              <a:t>доверительного интервала. Предположил считать допустимой погрешность </a:t>
            </a:r>
            <a:r>
              <a:rPr lang="en-US" sz="1400" dirty="0" smtClean="0"/>
              <a:t>±10% </a:t>
            </a:r>
            <a:r>
              <a:rPr lang="ru-RU" sz="1400" dirty="0" smtClean="0"/>
              <a:t>от среднего значения, проверил умещаются ли границы </a:t>
            </a:r>
            <a:r>
              <a:rPr lang="en-US" sz="1400" dirty="0" smtClean="0"/>
              <a:t>±10% </a:t>
            </a:r>
            <a:r>
              <a:rPr lang="ru-RU" sz="1400" dirty="0" smtClean="0"/>
              <a:t>интервала от среднего в 95</a:t>
            </a:r>
            <a:r>
              <a:rPr lang="en-US" sz="1400" dirty="0" smtClean="0"/>
              <a:t>% </a:t>
            </a:r>
            <a:r>
              <a:rPr lang="ru-RU" sz="1400" dirty="0" smtClean="0"/>
              <a:t>доверительный интервал. Провёл численный </a:t>
            </a:r>
            <a:r>
              <a:rPr lang="ru-RU" sz="1400" dirty="0" err="1" smtClean="0"/>
              <a:t>эскперимент</a:t>
            </a:r>
            <a:r>
              <a:rPr lang="ru-RU" sz="1400" dirty="0" smtClean="0"/>
              <a:t>, в котором было 102 наиболее часто встречаемых в визитах </a:t>
            </a:r>
            <a:r>
              <a:rPr lang="en-US" sz="1400" dirty="0" err="1" smtClean="0"/>
              <a:t>hyper_id</a:t>
            </a:r>
            <a:r>
              <a:rPr lang="ru-RU" sz="1400" dirty="0" smtClean="0"/>
              <a:t>. Из них 4</a:t>
            </a:r>
            <a:r>
              <a:rPr lang="en-US" sz="1400" dirty="0" smtClean="0"/>
              <a:t>6</a:t>
            </a:r>
            <a:r>
              <a:rPr lang="ru-RU" sz="1400" dirty="0" smtClean="0"/>
              <a:t> </a:t>
            </a:r>
            <a:r>
              <a:rPr lang="en-US" sz="1400" dirty="0" err="1" smtClean="0"/>
              <a:t>hyper_id</a:t>
            </a:r>
            <a:r>
              <a:rPr lang="en-US" sz="1400" dirty="0" smtClean="0"/>
              <a:t> </a:t>
            </a:r>
            <a:r>
              <a:rPr lang="ru-RU" sz="1400" dirty="0" smtClean="0"/>
              <a:t>имели </a:t>
            </a:r>
            <a:r>
              <a:rPr lang="en-US" sz="1400" dirty="0" smtClean="0"/>
              <a:t>CPM_S </a:t>
            </a:r>
            <a:r>
              <a:rPr lang="ru-RU" sz="1400" dirty="0" smtClean="0"/>
              <a:t>удовлетворяющий вышеописанным условия.</a:t>
            </a:r>
          </a:p>
          <a:p>
            <a:endParaRPr lang="ru-RU" sz="1400" dirty="0"/>
          </a:p>
          <a:p>
            <a:r>
              <a:rPr lang="ru-RU" sz="1400" dirty="0" smtClean="0"/>
              <a:t>Подробнее:</a:t>
            </a:r>
            <a:endParaRPr lang="en-US" sz="1400" dirty="0" smtClean="0"/>
          </a:p>
          <a:p>
            <a:r>
              <a:rPr lang="en-US" sz="1400" dirty="0" smtClean="0"/>
              <a:t>/</a:t>
            </a:r>
            <a:r>
              <a:rPr lang="en-US" sz="1400" dirty="0"/>
              <a:t>Users/</a:t>
            </a:r>
            <a:r>
              <a:rPr lang="en-US" sz="1400" dirty="0" err="1"/>
              <a:t>medintsev</a:t>
            </a:r>
            <a:r>
              <a:rPr lang="en-US" sz="1400" dirty="0"/>
              <a:t>/Documents/</a:t>
            </a:r>
            <a:r>
              <a:rPr lang="en-US" sz="1400" dirty="0" err="1"/>
              <a:t>tmp</a:t>
            </a:r>
            <a:r>
              <a:rPr lang="en-US" sz="1400" dirty="0"/>
              <a:t>/log </a:t>
            </a:r>
            <a:r>
              <a:rPr lang="en-US" sz="1400" dirty="0" smtClean="0"/>
              <a:t>20161005.sql</a:t>
            </a:r>
          </a:p>
          <a:p>
            <a:r>
              <a:rPr lang="en-US" sz="1400" dirty="0"/>
              <a:t>/</a:t>
            </a:r>
            <a:r>
              <a:rPr lang="en-US" sz="1400" dirty="0" smtClean="0"/>
              <a:t>Users/</a:t>
            </a:r>
            <a:r>
              <a:rPr lang="en-US" sz="1400" dirty="0" err="1" smtClean="0"/>
              <a:t>medintsev</a:t>
            </a:r>
            <a:r>
              <a:rPr lang="en-US" sz="1400" dirty="0" smtClean="0"/>
              <a:t>/</a:t>
            </a:r>
            <a:r>
              <a:rPr lang="en-US" sz="1400" dirty="0" err="1" smtClean="0"/>
              <a:t>R.projects</a:t>
            </a:r>
            <a:r>
              <a:rPr lang="en-US" sz="1400" dirty="0" smtClean="0"/>
              <a:t>/trash/bootstrap-20161005.R</a:t>
            </a:r>
            <a:endParaRPr lang="ru-RU" sz="1400" dirty="0" smtClean="0"/>
          </a:p>
        </p:txBody>
      </p:sp>
    </p:spTree>
    <p:extLst>
      <p:ext uri="{BB962C8B-B14F-4D97-AF65-F5344CB8AC3E}">
        <p14:creationId xmlns:p14="http://schemas.microsoft.com/office/powerpoint/2010/main" val="1158705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0248"/>
            <a:ext cx="12192000" cy="593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539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0248"/>
            <a:ext cx="12192000" cy="593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56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0248"/>
            <a:ext cx="12192000" cy="593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87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0248"/>
            <a:ext cx="12192000" cy="5937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6863" y="90916"/>
            <a:ext cx="7675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46 </a:t>
            </a:r>
            <a:r>
              <a:rPr lang="ru-RU" dirty="0" smtClean="0"/>
              <a:t>моделей, которые были отобраны с помощью статистического </a:t>
            </a:r>
            <a:r>
              <a:rPr lang="ru-RU" dirty="0" err="1" smtClean="0"/>
              <a:t>бутстрапа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570368" y="6028420"/>
            <a:ext cx="5595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Внизу самые </a:t>
            </a:r>
            <a:r>
              <a:rPr lang="ru-RU" smtClean="0"/>
              <a:t>популярные модели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3011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0248"/>
            <a:ext cx="12192000" cy="5937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6863" y="90916"/>
            <a:ext cx="7675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46 </a:t>
            </a:r>
            <a:r>
              <a:rPr lang="ru-RU" dirty="0" smtClean="0"/>
              <a:t>моделей, которые были отобраны с помощью статистического </a:t>
            </a:r>
            <a:r>
              <a:rPr lang="ru-RU" dirty="0" err="1" smtClean="0"/>
              <a:t>бутстрапа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570368" y="6028420"/>
            <a:ext cx="5595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Внизу модели с минимальным </a:t>
            </a:r>
            <a:r>
              <a:rPr lang="en-US" dirty="0" smtClean="0"/>
              <a:t>CPM_S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6889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39271" y="543128"/>
            <a:ext cx="10408023" cy="11164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1" name="Скругленная соединительная линия 30"/>
          <p:cNvCxnSpPr>
            <a:endCxn id="20" idx="0"/>
          </p:cNvCxnSpPr>
          <p:nvPr/>
        </p:nvCxnSpPr>
        <p:spPr>
          <a:xfrm rot="16200000" flipH="1">
            <a:off x="2167521" y="3073424"/>
            <a:ext cx="3177526" cy="119899"/>
          </a:xfrm>
          <a:prstGeom prst="curved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Скругленная соединительная линия 31"/>
          <p:cNvCxnSpPr>
            <a:stCxn id="7" idx="3"/>
            <a:endCxn id="20" idx="0"/>
          </p:cNvCxnSpPr>
          <p:nvPr/>
        </p:nvCxnSpPr>
        <p:spPr>
          <a:xfrm rot="5400000">
            <a:off x="3252626" y="2093355"/>
            <a:ext cx="3192391" cy="2065173"/>
          </a:xfrm>
          <a:prstGeom prst="curved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/>
          <p:cNvSpPr/>
          <p:nvPr/>
        </p:nvSpPr>
        <p:spPr>
          <a:xfrm>
            <a:off x="439271" y="4622070"/>
            <a:ext cx="10408023" cy="11164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4" name="Скругленная соединительная линия 23"/>
          <p:cNvCxnSpPr>
            <a:stCxn id="5" idx="3"/>
            <a:endCxn id="20" idx="0"/>
          </p:cNvCxnSpPr>
          <p:nvPr/>
        </p:nvCxnSpPr>
        <p:spPr>
          <a:xfrm rot="16200000" flipH="1">
            <a:off x="1076821" y="1982724"/>
            <a:ext cx="3201770" cy="2277055"/>
          </a:xfrm>
          <a:prstGeom prst="curved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Цилиндр 4"/>
          <p:cNvSpPr/>
          <p:nvPr/>
        </p:nvSpPr>
        <p:spPr>
          <a:xfrm>
            <a:off x="1278927" y="971727"/>
            <a:ext cx="520504" cy="54864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Цилиндр 5"/>
          <p:cNvSpPr/>
          <p:nvPr/>
        </p:nvSpPr>
        <p:spPr>
          <a:xfrm>
            <a:off x="3450041" y="971727"/>
            <a:ext cx="520504" cy="54864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Цилиндр 6"/>
          <p:cNvSpPr/>
          <p:nvPr/>
        </p:nvSpPr>
        <p:spPr>
          <a:xfrm>
            <a:off x="5621155" y="981106"/>
            <a:ext cx="520504" cy="54864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520410" y="636922"/>
            <a:ext cx="2037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market_page_cpm_clicks</a:t>
            </a:r>
            <a:endParaRPr lang="ru-RU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2700883" y="619421"/>
            <a:ext cx="1990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market_page_cpm_visits</a:t>
            </a:r>
            <a:endParaRPr lang="ru-RU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750600" y="607860"/>
            <a:ext cx="2261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market_page_cpm_access</a:t>
            </a:r>
            <a:endParaRPr lang="ru-RU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7584142" y="875392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medintsev</a:t>
            </a:r>
            <a:endParaRPr lang="ru-RU" sz="2400" dirty="0"/>
          </a:p>
        </p:txBody>
      </p:sp>
      <p:sp>
        <p:nvSpPr>
          <p:cNvPr id="12" name="Вертикальный свиток 11"/>
          <p:cNvSpPr/>
          <p:nvPr/>
        </p:nvSpPr>
        <p:spPr>
          <a:xfrm>
            <a:off x="3450041" y="2849250"/>
            <a:ext cx="629562" cy="558800"/>
          </a:xfrm>
          <a:prstGeom prst="verticalScrol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2232929" y="2572251"/>
            <a:ext cx="3063787" cy="276999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2.2 CREATE </a:t>
            </a:r>
            <a:r>
              <a:rPr lang="en-US" sz="1200" dirty="0" err="1" smtClean="0"/>
              <a:t>market_page_cpm_daily_table.sql</a:t>
            </a:r>
            <a:endParaRPr lang="en-US" sz="12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2800811" y="3552830"/>
            <a:ext cx="1917884" cy="861774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1000" dirty="0" smtClean="0"/>
              <a:t>Формируем единую таблицу, в которой можно отследить действия пользователя в рамках визита</a:t>
            </a:r>
            <a:r>
              <a:rPr lang="en-US" sz="1000" dirty="0" smtClean="0"/>
              <a:t> </a:t>
            </a:r>
            <a:r>
              <a:rPr lang="ru-RU" sz="1000" dirty="0" smtClean="0"/>
              <a:t>по всем типам страниц</a:t>
            </a:r>
            <a:endParaRPr lang="ru-RU" sz="1000" dirty="0"/>
          </a:p>
        </p:txBody>
      </p:sp>
      <p:sp>
        <p:nvSpPr>
          <p:cNvPr id="17" name="Цилиндр 16"/>
          <p:cNvSpPr/>
          <p:nvPr/>
        </p:nvSpPr>
        <p:spPr>
          <a:xfrm>
            <a:off x="3491203" y="5074139"/>
            <a:ext cx="520504" cy="54864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2557946" y="4722137"/>
            <a:ext cx="2516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market_page_cpm_daily_table</a:t>
            </a:r>
            <a:endParaRPr lang="ru-RU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7584142" y="4954334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medintsev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819968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дальше: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 smtClean="0"/>
              <a:t>Решить проблему с качеством исходных данных</a:t>
            </a:r>
          </a:p>
          <a:p>
            <a:r>
              <a:rPr lang="ru-RU" dirty="0" smtClean="0"/>
              <a:t>Можно попробовать проводить </a:t>
            </a:r>
            <a:r>
              <a:rPr lang="en-US" dirty="0" smtClean="0"/>
              <a:t>bootstrap </a:t>
            </a:r>
            <a:r>
              <a:rPr lang="ru-RU" dirty="0" smtClean="0"/>
              <a:t>на </a:t>
            </a:r>
            <a:r>
              <a:rPr lang="en-US" dirty="0" err="1" smtClean="0"/>
              <a:t>hadoop</a:t>
            </a:r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4207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39271" y="543128"/>
            <a:ext cx="10408023" cy="11164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439271" y="4622070"/>
            <a:ext cx="10408023" cy="11164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Скругленная соединительная линия 4"/>
          <p:cNvCxnSpPr/>
          <p:nvPr/>
        </p:nvCxnSpPr>
        <p:spPr>
          <a:xfrm rot="16200000" flipH="1">
            <a:off x="2167521" y="3073424"/>
            <a:ext cx="3177526" cy="119899"/>
          </a:xfrm>
          <a:prstGeom prst="curved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Цилиндр 9"/>
          <p:cNvSpPr/>
          <p:nvPr/>
        </p:nvSpPr>
        <p:spPr>
          <a:xfrm>
            <a:off x="3450041" y="971727"/>
            <a:ext cx="520504" cy="54864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2452993" y="619725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market_page_cpm_daily_table</a:t>
            </a:r>
            <a:endParaRPr lang="ru-RU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7584142" y="875392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medintsev</a:t>
            </a:r>
            <a:endParaRPr lang="ru-RU" sz="2400" dirty="0"/>
          </a:p>
        </p:txBody>
      </p:sp>
      <p:sp>
        <p:nvSpPr>
          <p:cNvPr id="16" name="Вертикальный свиток 15"/>
          <p:cNvSpPr/>
          <p:nvPr/>
        </p:nvSpPr>
        <p:spPr>
          <a:xfrm>
            <a:off x="3450041" y="2849250"/>
            <a:ext cx="629562" cy="558800"/>
          </a:xfrm>
          <a:prstGeom prst="verticalScrol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479150" y="2572251"/>
            <a:ext cx="2571345" cy="276999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3. CREATE market_page_cpm_4search</a:t>
            </a:r>
            <a:endParaRPr lang="en-US" sz="12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2277534" y="3552830"/>
            <a:ext cx="3412066" cy="707886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lphaLcPeriod"/>
            </a:pPr>
            <a:r>
              <a:rPr lang="ru-RU" sz="1000" dirty="0" smtClean="0"/>
              <a:t>Отбирает из </a:t>
            </a:r>
            <a:r>
              <a:rPr lang="en-US" sz="1000" dirty="0" err="1" smtClean="0"/>
              <a:t>daily_table</a:t>
            </a:r>
            <a:r>
              <a:rPr lang="en-US" sz="1000" dirty="0" smtClean="0"/>
              <a:t> </a:t>
            </a:r>
            <a:r>
              <a:rPr lang="ru-RU" sz="1000" dirty="0" smtClean="0"/>
              <a:t>только клики и </a:t>
            </a:r>
            <a:r>
              <a:rPr lang="en-US" sz="1000" dirty="0" smtClean="0"/>
              <a:t>access’</a:t>
            </a:r>
            <a:r>
              <a:rPr lang="ru-RU" sz="1000" dirty="0" smtClean="0"/>
              <a:t>ы на КМ</a:t>
            </a:r>
          </a:p>
          <a:p>
            <a:pPr marL="228600" indent="-228600">
              <a:buFont typeface="+mj-lt"/>
              <a:buAutoNum type="alphaLcPeriod"/>
            </a:pPr>
            <a:r>
              <a:rPr lang="ru-RU" sz="1000" dirty="0" smtClean="0"/>
              <a:t>Рассчитывает </a:t>
            </a:r>
            <a:r>
              <a:rPr lang="en-US" sz="1000" dirty="0" smtClean="0"/>
              <a:t>CPM</a:t>
            </a:r>
            <a:r>
              <a:rPr lang="ru-RU" sz="1000" dirty="0" smtClean="0"/>
              <a:t>_</a:t>
            </a:r>
            <a:r>
              <a:rPr lang="en-US" sz="1000" dirty="0" smtClean="0"/>
              <a:t>S</a:t>
            </a:r>
            <a:r>
              <a:rPr lang="ru-RU" sz="1000" dirty="0" smtClean="0"/>
              <a:t> для каждого визита</a:t>
            </a:r>
            <a:endParaRPr lang="en-US" sz="1000" dirty="0" smtClean="0"/>
          </a:p>
          <a:p>
            <a:pPr marL="228600" indent="-228600">
              <a:buFont typeface="+mj-lt"/>
              <a:buAutoNum type="alphaLcPeriod"/>
            </a:pPr>
            <a:r>
              <a:rPr lang="ru-RU" sz="1000" dirty="0" smtClean="0"/>
              <a:t>В итоге рассчитывает средний </a:t>
            </a:r>
            <a:r>
              <a:rPr lang="en-US" sz="1000" dirty="0" smtClean="0"/>
              <a:t>CPM_S</a:t>
            </a:r>
            <a:r>
              <a:rPr lang="ru-RU" sz="1000" dirty="0" smtClean="0"/>
              <a:t> для каждого </a:t>
            </a:r>
            <a:r>
              <a:rPr lang="en-US" sz="1000" dirty="0" err="1" smtClean="0"/>
              <a:t>hyper_id</a:t>
            </a:r>
            <a:r>
              <a:rPr lang="en-US" sz="1000" dirty="0" smtClean="0"/>
              <a:t> </a:t>
            </a:r>
            <a:r>
              <a:rPr lang="ru-RU" sz="1000" dirty="0" smtClean="0"/>
              <a:t>и некоторую дополнительные показатели</a:t>
            </a:r>
            <a:r>
              <a:rPr lang="en-US" sz="1000" dirty="0" smtClean="0"/>
              <a:t> </a:t>
            </a:r>
            <a:endParaRPr lang="ru-RU" sz="1000" dirty="0"/>
          </a:p>
        </p:txBody>
      </p:sp>
      <p:sp>
        <p:nvSpPr>
          <p:cNvPr id="19" name="Цилиндр 18"/>
          <p:cNvSpPr/>
          <p:nvPr/>
        </p:nvSpPr>
        <p:spPr>
          <a:xfrm>
            <a:off x="3491203" y="5074139"/>
            <a:ext cx="520504" cy="54864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2557946" y="4722137"/>
            <a:ext cx="2516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market_page_cpm_4search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584142" y="4954334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medintsev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117386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08089" y="1348963"/>
            <a:ext cx="687158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SELECT</a:t>
            </a:r>
          </a:p>
          <a:p>
            <a:r>
              <a:rPr lang="en-US" dirty="0" smtClean="0"/>
              <a:t>	COUNT(DISTINCT </a:t>
            </a:r>
            <a:r>
              <a:rPr lang="en-US" dirty="0"/>
              <a:t>page_groupid_2) as </a:t>
            </a:r>
            <a:r>
              <a:rPr lang="en-US" dirty="0" err="1"/>
              <a:t>count_hyper_id</a:t>
            </a:r>
            <a:r>
              <a:rPr lang="en-US" dirty="0"/>
              <a:t>,	</a:t>
            </a:r>
            <a:endParaRPr lang="en-US" dirty="0" smtClean="0"/>
          </a:p>
          <a:p>
            <a:r>
              <a:rPr lang="en-US" dirty="0" smtClean="0"/>
              <a:t>	ROUND(AVG(</a:t>
            </a:r>
            <a:r>
              <a:rPr lang="en-US" dirty="0" err="1" smtClean="0"/>
              <a:t>cpm_s_avg</a:t>
            </a:r>
            <a:r>
              <a:rPr lang="en-US" dirty="0"/>
              <a:t>), 2) as </a:t>
            </a:r>
            <a:r>
              <a:rPr lang="en-US" dirty="0" err="1"/>
              <a:t>avg_cpm_s</a:t>
            </a:r>
            <a:r>
              <a:rPr lang="en-US" dirty="0"/>
              <a:t>,	</a:t>
            </a:r>
            <a:endParaRPr lang="en-US" dirty="0" smtClean="0"/>
          </a:p>
          <a:p>
            <a:r>
              <a:rPr lang="en-US" dirty="0" smtClean="0"/>
              <a:t>	ROUND(</a:t>
            </a:r>
            <a:r>
              <a:rPr lang="en-US" dirty="0" err="1" smtClean="0"/>
              <a:t>stddev_samp</a:t>
            </a:r>
            <a:r>
              <a:rPr lang="en-US" dirty="0" smtClean="0"/>
              <a:t>(</a:t>
            </a:r>
            <a:r>
              <a:rPr lang="en-US" dirty="0" err="1" smtClean="0"/>
              <a:t>cpm_s_avg</a:t>
            </a:r>
            <a:r>
              <a:rPr lang="en-US" dirty="0"/>
              <a:t>), 2) as </a:t>
            </a:r>
            <a:r>
              <a:rPr lang="en-US" dirty="0" err="1" smtClean="0"/>
              <a:t>sd</a:t>
            </a:r>
            <a:endParaRPr lang="en-US" dirty="0" smtClean="0"/>
          </a:p>
          <a:p>
            <a:r>
              <a:rPr lang="en-US" b="1" dirty="0" smtClean="0"/>
              <a:t>FROM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7030A0"/>
                </a:solidFill>
              </a:rPr>
              <a:t>market_page_cpm_4search20</a:t>
            </a:r>
          </a:p>
          <a:p>
            <a:r>
              <a:rPr lang="en-US" i="1" dirty="0" smtClean="0">
                <a:solidFill>
                  <a:srgbClr val="00B050"/>
                </a:solidFill>
              </a:rPr>
              <a:t>-- &lt;</a:t>
            </a:r>
            <a:r>
              <a:rPr lang="ru-RU" i="1" dirty="0" smtClean="0">
                <a:solidFill>
                  <a:srgbClr val="00B050"/>
                </a:solidFill>
              </a:rPr>
              <a:t>таблица</a:t>
            </a:r>
            <a:r>
              <a:rPr lang="en-US" i="1" dirty="0" smtClean="0">
                <a:solidFill>
                  <a:srgbClr val="00B050"/>
                </a:solidFill>
              </a:rPr>
              <a:t>&gt; - </a:t>
            </a:r>
            <a:r>
              <a:rPr lang="ru-RU" i="1" dirty="0" smtClean="0">
                <a:solidFill>
                  <a:srgbClr val="00B050"/>
                </a:solidFill>
              </a:rPr>
              <a:t>данные рассчитанные на 1 сентября</a:t>
            </a:r>
          </a:p>
          <a:p>
            <a:r>
              <a:rPr lang="ru-RU" i="1" dirty="0" smtClean="0">
                <a:solidFill>
                  <a:srgbClr val="00B050"/>
                </a:solidFill>
              </a:rPr>
              <a:t>-- </a:t>
            </a:r>
            <a:r>
              <a:rPr lang="en-US" i="1" dirty="0">
                <a:solidFill>
                  <a:srgbClr val="00B050"/>
                </a:solidFill>
              </a:rPr>
              <a:t>&lt;</a:t>
            </a:r>
            <a:r>
              <a:rPr lang="ru-RU" i="1" dirty="0">
                <a:solidFill>
                  <a:srgbClr val="00B050"/>
                </a:solidFill>
              </a:rPr>
              <a:t>таблица</a:t>
            </a:r>
            <a:r>
              <a:rPr lang="en-US" i="1" dirty="0" smtClean="0">
                <a:solidFill>
                  <a:srgbClr val="00B050"/>
                </a:solidFill>
              </a:rPr>
              <a:t>&gt;</a:t>
            </a:r>
            <a:r>
              <a:rPr lang="ru-RU" i="1" dirty="0" smtClean="0">
                <a:solidFill>
                  <a:srgbClr val="00B050"/>
                </a:solidFill>
              </a:rPr>
              <a:t>20</a:t>
            </a:r>
            <a:r>
              <a:rPr lang="en-US" i="1" dirty="0" smtClean="0">
                <a:solidFill>
                  <a:srgbClr val="00B050"/>
                </a:solidFill>
              </a:rPr>
              <a:t> </a:t>
            </a:r>
            <a:r>
              <a:rPr lang="en-US" i="1" dirty="0">
                <a:solidFill>
                  <a:srgbClr val="00B050"/>
                </a:solidFill>
              </a:rPr>
              <a:t>- </a:t>
            </a:r>
            <a:r>
              <a:rPr lang="ru-RU" i="1" dirty="0">
                <a:solidFill>
                  <a:srgbClr val="00B050"/>
                </a:solidFill>
              </a:rPr>
              <a:t>данные рассчитанные </a:t>
            </a:r>
            <a:r>
              <a:rPr lang="ru-RU" i="1" dirty="0" smtClean="0">
                <a:solidFill>
                  <a:srgbClr val="00B050"/>
                </a:solidFill>
              </a:rPr>
              <a:t>за 20 дней (10-29 сентября)</a:t>
            </a:r>
          </a:p>
          <a:p>
            <a:endParaRPr lang="ru-RU" i="1" dirty="0" smtClean="0">
              <a:solidFill>
                <a:srgbClr val="00B050"/>
              </a:solidFill>
            </a:endParaRPr>
          </a:p>
          <a:p>
            <a:endParaRPr lang="ru-RU" i="1" dirty="0">
              <a:solidFill>
                <a:srgbClr val="00B050"/>
              </a:solidFill>
            </a:endParaRPr>
          </a:p>
          <a:p>
            <a:r>
              <a:rPr lang="ru-RU" dirty="0" smtClean="0"/>
              <a:t>Результат:</a:t>
            </a:r>
            <a:endParaRPr lang="ru-RU" dirty="0"/>
          </a:p>
        </p:txBody>
      </p:sp>
      <p:graphicFrame>
        <p:nvGraphicFramePr>
          <p:cNvPr id="15" name="Таблица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740629"/>
              </p:ext>
            </p:extLst>
          </p:nvPr>
        </p:nvGraphicFramePr>
        <p:xfrm>
          <a:off x="2608089" y="4488284"/>
          <a:ext cx="5191125" cy="650240"/>
        </p:xfrm>
        <a:graphic>
          <a:graphicData uri="http://schemas.openxmlformats.org/drawingml/2006/table">
            <a:tbl>
              <a:tblPr/>
              <a:tblGrid>
                <a:gridCol w="1730375"/>
                <a:gridCol w="1730375"/>
                <a:gridCol w="1730375"/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b="1" dirty="0" err="1">
                          <a:effectLst/>
                        </a:rPr>
                        <a:t>count_hyper_id</a:t>
                      </a:r>
                      <a:endParaRPr lang="en-US" b="1" dirty="0">
                        <a:effectLst/>
                      </a:endParaRPr>
                    </a:p>
                  </a:txBody>
                  <a:tcPr marL="31750" marR="31750" marT="25400" marB="2540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 dirty="0" err="1">
                          <a:effectLst/>
                        </a:rPr>
                        <a:t>avg_cpm_s</a:t>
                      </a:r>
                      <a:endParaRPr lang="en-US" b="1" dirty="0">
                        <a:effectLst/>
                      </a:endParaRPr>
                    </a:p>
                  </a:txBody>
                  <a:tcPr marL="31750" marR="31750" marT="25400" marB="2540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>
                          <a:effectLst/>
                        </a:rPr>
                        <a:t>sd</a:t>
                      </a:r>
                    </a:p>
                  </a:txBody>
                  <a:tcPr marL="31750" marR="31750" marT="25400" marB="2540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uk-UA" dirty="0">
                          <a:effectLst/>
                        </a:rPr>
                        <a:t>539998</a:t>
                      </a:r>
                    </a:p>
                  </a:txBody>
                  <a:tcPr marL="31750" marR="31750" marT="25400" marB="254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hr-HR" dirty="0">
                          <a:effectLst/>
                        </a:rPr>
                        <a:t>2.28</a:t>
                      </a:r>
                    </a:p>
                  </a:txBody>
                  <a:tcPr marL="31750" marR="31750" marT="25400" marB="254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hr-HR" dirty="0">
                          <a:effectLst/>
                        </a:rPr>
                        <a:t>13.43</a:t>
                      </a:r>
                    </a:p>
                  </a:txBody>
                  <a:tcPr marL="31750" marR="31750" marT="25400" marB="254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580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57" y="0"/>
            <a:ext cx="10483486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182701" y="1665838"/>
            <a:ext cx="6609030" cy="3970318"/>
          </a:xfrm>
          <a:prstGeom prst="rect">
            <a:avLst/>
          </a:prstGeom>
          <a:solidFill>
            <a:schemeClr val="bg1">
              <a:alpha val="50000"/>
            </a:schemeClr>
          </a:solidFill>
          <a:ln w="158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При анализе данных было выявлено, что между данными в</a:t>
            </a:r>
            <a:r>
              <a:rPr lang="en-US" sz="1400" dirty="0" smtClean="0"/>
              <a:t> </a:t>
            </a:r>
            <a:r>
              <a:rPr lang="ru-RU" sz="1400" dirty="0" smtClean="0"/>
              <a:t>таблицах </a:t>
            </a:r>
            <a:r>
              <a:rPr lang="en-US" sz="1400" dirty="0" err="1" smtClean="0"/>
              <a:t>front_access</a:t>
            </a:r>
            <a:r>
              <a:rPr lang="en-US" sz="1400" dirty="0" smtClean="0"/>
              <a:t> </a:t>
            </a:r>
            <a:r>
              <a:rPr lang="ru-RU" sz="1400" dirty="0" smtClean="0"/>
              <a:t>и </a:t>
            </a:r>
            <a:r>
              <a:rPr lang="en-US" sz="1400" dirty="0" smtClean="0"/>
              <a:t>visits </a:t>
            </a:r>
            <a:r>
              <a:rPr lang="ru-RU" sz="1400" dirty="0" smtClean="0"/>
              <a:t>имеется временной лаг.</a:t>
            </a:r>
          </a:p>
          <a:p>
            <a:r>
              <a:rPr lang="ru-RU" sz="1400" dirty="0" smtClean="0"/>
              <a:t>Пример</a:t>
            </a:r>
            <a:r>
              <a:rPr lang="en-US" sz="1400" dirty="0"/>
              <a:t> (/Users/</a:t>
            </a:r>
            <a:r>
              <a:rPr lang="en-US" sz="1400" dirty="0" err="1"/>
              <a:t>medintsev</a:t>
            </a:r>
            <a:r>
              <a:rPr lang="en-US" sz="1400" dirty="0"/>
              <a:t>/Documents/</a:t>
            </a:r>
            <a:r>
              <a:rPr lang="en-US" sz="1400" dirty="0" err="1"/>
              <a:t>tmp</a:t>
            </a:r>
            <a:r>
              <a:rPr lang="en-US" sz="1400" dirty="0"/>
              <a:t>/</a:t>
            </a:r>
            <a:r>
              <a:rPr lang="en-US" sz="1400" dirty="0" err="1"/>
              <a:t>yandexuid</a:t>
            </a:r>
            <a:r>
              <a:rPr lang="en-US" sz="1400" dirty="0"/>
              <a:t> </a:t>
            </a:r>
            <a:r>
              <a:rPr lang="en-US" sz="1400" dirty="0" err="1"/>
              <a:t>ошибки</a:t>
            </a:r>
            <a:r>
              <a:rPr lang="en-US" sz="1400" dirty="0"/>
              <a:t> </a:t>
            </a:r>
            <a:r>
              <a:rPr lang="en-US" sz="1400" dirty="0" smtClean="0"/>
              <a:t>20160929.sql)</a:t>
            </a:r>
            <a:r>
              <a:rPr lang="ru-RU" sz="1400" dirty="0" smtClean="0"/>
              <a:t>:</a:t>
            </a:r>
          </a:p>
          <a:p>
            <a:r>
              <a:rPr lang="en-US" sz="1400" dirty="0" err="1" smtClean="0"/>
              <a:t>Визит</a:t>
            </a:r>
            <a:r>
              <a:rPr lang="ru-RU" sz="1400" dirty="0" smtClean="0"/>
              <a:t> </a:t>
            </a:r>
            <a:r>
              <a:rPr lang="is-IS" sz="1400" dirty="0"/>
              <a:t>5093255596074871470</a:t>
            </a:r>
            <a:r>
              <a:rPr lang="en-US" sz="1400" dirty="0" smtClean="0"/>
              <a:t> </a:t>
            </a:r>
            <a:r>
              <a:rPr lang="en-US" sz="1400" dirty="0" err="1" smtClean="0"/>
              <a:t>начался</a:t>
            </a:r>
            <a:r>
              <a:rPr lang="ru-RU" sz="1400" dirty="0" smtClean="0"/>
              <a:t> в</a:t>
            </a:r>
            <a:r>
              <a:rPr lang="en-US" sz="1400" dirty="0" smtClean="0"/>
              <a:t> </a:t>
            </a:r>
            <a:r>
              <a:rPr lang="en-US" sz="1400" dirty="0"/>
              <a:t>1472677228 (01.09.2016, 0:00:28 MSK) </a:t>
            </a:r>
            <a:r>
              <a:rPr lang="en-US" sz="1400" dirty="0" err="1"/>
              <a:t>и</a:t>
            </a:r>
            <a:r>
              <a:rPr lang="en-US" sz="1400" dirty="0"/>
              <a:t> </a:t>
            </a:r>
            <a:r>
              <a:rPr lang="en-US" sz="1400" dirty="0" err="1"/>
              <a:t>продлился</a:t>
            </a:r>
            <a:r>
              <a:rPr lang="en-US" sz="1400" dirty="0"/>
              <a:t> 88 </a:t>
            </a:r>
            <a:r>
              <a:rPr lang="en-US" sz="1400" dirty="0" err="1" smtClean="0"/>
              <a:t>секунд</a:t>
            </a:r>
            <a:r>
              <a:rPr lang="en-US" sz="1400" dirty="0" smtClean="0"/>
              <a:t> </a:t>
            </a:r>
            <a:r>
              <a:rPr lang="en-US" sz="1400" dirty="0" err="1"/>
              <a:t>user_id</a:t>
            </a:r>
            <a:r>
              <a:rPr lang="en-US" sz="1400" dirty="0"/>
              <a:t> = </a:t>
            </a:r>
            <a:r>
              <a:rPr lang="en-US" sz="1400" dirty="0" smtClean="0"/>
              <a:t>2243570111466102216</a:t>
            </a:r>
            <a:endParaRPr lang="ru-RU" sz="1400" dirty="0" smtClean="0"/>
          </a:p>
          <a:p>
            <a:r>
              <a:rPr lang="en-US" sz="1400" dirty="0" err="1" smtClean="0"/>
              <a:t>Смотрим</a:t>
            </a:r>
            <a:r>
              <a:rPr lang="en-US" sz="1400" dirty="0"/>
              <a:t>, </a:t>
            </a:r>
            <a:r>
              <a:rPr lang="en-US" sz="1400" dirty="0" err="1"/>
              <a:t>что</a:t>
            </a:r>
            <a:r>
              <a:rPr lang="en-US" sz="1400" dirty="0"/>
              <a:t> </a:t>
            </a:r>
            <a:r>
              <a:rPr lang="en-US" sz="1400" dirty="0" err="1"/>
              <a:t>у</a:t>
            </a:r>
            <a:r>
              <a:rPr lang="en-US" sz="1400" dirty="0"/>
              <a:t> </a:t>
            </a:r>
            <a:r>
              <a:rPr lang="en-US" sz="1400" dirty="0" err="1"/>
              <a:t>нас</a:t>
            </a:r>
            <a:r>
              <a:rPr lang="en-US" sz="1400" dirty="0"/>
              <a:t> </a:t>
            </a:r>
            <a:r>
              <a:rPr lang="en-US" sz="1400" dirty="0" err="1"/>
              <a:t>есть</a:t>
            </a:r>
            <a:r>
              <a:rPr lang="en-US" sz="1400" dirty="0"/>
              <a:t> </a:t>
            </a:r>
            <a:r>
              <a:rPr lang="en-US" sz="1400" dirty="0" err="1"/>
              <a:t>по</a:t>
            </a:r>
            <a:r>
              <a:rPr lang="en-US" sz="1400" dirty="0"/>
              <a:t> </a:t>
            </a:r>
            <a:r>
              <a:rPr lang="en-US" sz="1400" dirty="0" err="1"/>
              <a:t>этому</a:t>
            </a:r>
            <a:r>
              <a:rPr lang="en-US" sz="1400" dirty="0"/>
              <a:t> </a:t>
            </a:r>
            <a:r>
              <a:rPr lang="en-US" sz="1400" dirty="0" err="1"/>
              <a:t>пользователю</a:t>
            </a:r>
            <a:r>
              <a:rPr lang="en-US" sz="1400" dirty="0"/>
              <a:t> </a:t>
            </a:r>
            <a:r>
              <a:rPr lang="en-US" sz="1400" dirty="0" err="1"/>
              <a:t>за</a:t>
            </a:r>
            <a:r>
              <a:rPr lang="en-US" sz="1400" dirty="0"/>
              <a:t> </a:t>
            </a:r>
            <a:r>
              <a:rPr lang="en-US" sz="1400" dirty="0" err="1"/>
              <a:t>первое</a:t>
            </a:r>
            <a:r>
              <a:rPr lang="en-US" sz="1400" dirty="0"/>
              <a:t> </a:t>
            </a:r>
            <a:r>
              <a:rPr lang="en-US" sz="1400" dirty="0" err="1"/>
              <a:t>сентября</a:t>
            </a:r>
            <a:r>
              <a:rPr lang="en-US" sz="1400" dirty="0"/>
              <a:t> 2016 </a:t>
            </a:r>
            <a:r>
              <a:rPr lang="en-US" sz="1400" dirty="0" err="1"/>
              <a:t>года</a:t>
            </a:r>
            <a:r>
              <a:rPr lang="en-US" sz="1400" dirty="0" smtClean="0"/>
              <a:t>:</a:t>
            </a:r>
            <a:endParaRPr lang="ru-RU" sz="1400" dirty="0" smtClean="0"/>
          </a:p>
          <a:p>
            <a:pPr marL="285750" indent="-285750">
              <a:buFont typeface="Arial" charset="0"/>
              <a:buChar char="•"/>
            </a:pPr>
            <a:r>
              <a:rPr lang="ru-RU" sz="1400" dirty="0" smtClean="0"/>
              <a:t>№</a:t>
            </a:r>
            <a:r>
              <a:rPr lang="ru-RU" sz="1400" dirty="0"/>
              <a:t>1 2016-09-01 </a:t>
            </a:r>
            <a:r>
              <a:rPr lang="ru-RU" sz="1400" dirty="0" smtClean="0"/>
              <a:t>00:00:25.0</a:t>
            </a:r>
          </a:p>
          <a:p>
            <a:pPr marL="285750" indent="-285750">
              <a:buFont typeface="Arial" charset="0"/>
              <a:buChar char="•"/>
            </a:pPr>
            <a:r>
              <a:rPr lang="ru-RU" sz="1400" dirty="0" smtClean="0"/>
              <a:t>№</a:t>
            </a:r>
            <a:r>
              <a:rPr lang="ru-RU" sz="1400" dirty="0"/>
              <a:t>2 2016-09-01 </a:t>
            </a:r>
            <a:r>
              <a:rPr lang="ru-RU" sz="1400" dirty="0" smtClean="0"/>
              <a:t>00:00:27.0</a:t>
            </a:r>
          </a:p>
          <a:p>
            <a:pPr marL="285750" indent="-285750">
              <a:buFont typeface="Arial" charset="0"/>
              <a:buChar char="•"/>
            </a:pPr>
            <a:r>
              <a:rPr lang="ru-RU" sz="1400" dirty="0" smtClean="0"/>
              <a:t>№</a:t>
            </a:r>
            <a:r>
              <a:rPr lang="ru-RU" sz="1400" dirty="0"/>
              <a:t>3 2016-09-01 </a:t>
            </a:r>
            <a:r>
              <a:rPr lang="ru-RU" sz="1400" dirty="0" smtClean="0"/>
              <a:t>00:00:27.0</a:t>
            </a:r>
          </a:p>
          <a:p>
            <a:pPr marL="285750" indent="-285750">
              <a:buFont typeface="Arial" charset="0"/>
              <a:buChar char="•"/>
            </a:pPr>
            <a:r>
              <a:rPr lang="ru-RU" sz="1400" dirty="0" smtClean="0"/>
              <a:t>№</a:t>
            </a:r>
            <a:r>
              <a:rPr lang="ru-RU" sz="1400" dirty="0"/>
              <a:t>4 2016-09-01 </a:t>
            </a:r>
            <a:r>
              <a:rPr lang="ru-RU" sz="1400" dirty="0" smtClean="0"/>
              <a:t>00:00:27.0</a:t>
            </a:r>
          </a:p>
          <a:p>
            <a:r>
              <a:rPr lang="ru-RU" sz="1400" dirty="0" smtClean="0"/>
              <a:t>все эти действия были совершены до начала визита по данным из </a:t>
            </a:r>
            <a:r>
              <a:rPr lang="ru-RU" sz="1400" dirty="0"/>
              <a:t>таблицы </a:t>
            </a:r>
            <a:r>
              <a:rPr lang="ru-RU" sz="1400" dirty="0" err="1"/>
              <a:t>visits</a:t>
            </a:r>
            <a:r>
              <a:rPr lang="ru-RU" sz="1400" dirty="0" smtClean="0"/>
              <a:t>.</a:t>
            </a:r>
          </a:p>
          <a:p>
            <a:endParaRPr lang="ru-RU" sz="1400" dirty="0"/>
          </a:p>
          <a:p>
            <a:r>
              <a:rPr lang="ru-RU" sz="1400" dirty="0" smtClean="0"/>
              <a:t>Чтобы учесть эту проблему, необходимо ввести некоторый допуск при связывании данных:</a:t>
            </a:r>
          </a:p>
          <a:p>
            <a:r>
              <a:rPr lang="en-US" sz="1400" dirty="0" err="1"/>
              <a:t>visits.visit_start_time</a:t>
            </a:r>
            <a:r>
              <a:rPr lang="en-US" sz="1400" dirty="0"/>
              <a:t> - </a:t>
            </a:r>
            <a:r>
              <a:rPr lang="en-US" sz="1400" dirty="0" smtClean="0"/>
              <a:t>LAG </a:t>
            </a:r>
            <a:r>
              <a:rPr lang="en-US" sz="1400" dirty="0"/>
              <a:t>&lt;= </a:t>
            </a:r>
            <a:r>
              <a:rPr lang="en-US" sz="1400" dirty="0" err="1" smtClean="0"/>
              <a:t>access.access_time</a:t>
            </a:r>
            <a:endParaRPr lang="en-US" sz="1400" dirty="0" smtClean="0"/>
          </a:p>
          <a:p>
            <a:endParaRPr lang="en-US" sz="1400" dirty="0"/>
          </a:p>
          <a:p>
            <a:r>
              <a:rPr lang="ru-RU" sz="1400" dirty="0" smtClean="0"/>
              <a:t>На данной странице показан график изменения количества визитов при изменении величины </a:t>
            </a:r>
            <a:r>
              <a:rPr lang="en-US" sz="1400" dirty="0" smtClean="0"/>
              <a:t>LAG (</a:t>
            </a:r>
            <a:r>
              <a:rPr lang="ru-RU" sz="1400" dirty="0" smtClean="0"/>
              <a:t>подробнее: </a:t>
            </a:r>
            <a:r>
              <a:rPr lang="en-US" sz="1400" dirty="0"/>
              <a:t>/Users/</a:t>
            </a:r>
            <a:r>
              <a:rPr lang="en-US" sz="1400" dirty="0" err="1"/>
              <a:t>medintsev</a:t>
            </a:r>
            <a:r>
              <a:rPr lang="en-US" sz="1400" dirty="0"/>
              <a:t>/Documents/</a:t>
            </a:r>
            <a:r>
              <a:rPr lang="en-US" sz="1400" dirty="0" err="1"/>
              <a:t>tmp</a:t>
            </a:r>
            <a:r>
              <a:rPr lang="en-US" sz="1400" dirty="0"/>
              <a:t>/log </a:t>
            </a:r>
            <a:r>
              <a:rPr lang="en-US" sz="1400" dirty="0" smtClean="0"/>
              <a:t>20161003.sql</a:t>
            </a:r>
            <a:r>
              <a:rPr lang="ru-RU" sz="14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68361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0248"/>
            <a:ext cx="12192000" cy="5937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55533" y="2996697"/>
            <a:ext cx="5251009" cy="1600438"/>
          </a:xfrm>
          <a:prstGeom prst="rect">
            <a:avLst/>
          </a:prstGeom>
          <a:solidFill>
            <a:schemeClr val="bg1">
              <a:alpha val="50000"/>
            </a:schemeClr>
          </a:solidFill>
          <a:ln w="158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Исходя из данного и ранее представленного графиков я выбрал значение 60 секунд, как допустимое значение лага.</a:t>
            </a:r>
          </a:p>
          <a:p>
            <a:endParaRPr lang="ru-RU" sz="1400" dirty="0"/>
          </a:p>
          <a:p>
            <a:r>
              <a:rPr lang="ru-RU" sz="1400" dirty="0" smtClean="0"/>
              <a:t>1. Потому что перегиб предыдущего графика происходит недалеко от 60 секунд;</a:t>
            </a:r>
          </a:p>
          <a:p>
            <a:r>
              <a:rPr lang="ru-RU" sz="1400" dirty="0" smtClean="0"/>
              <a:t>2. Судя по текущему графику используя лаг в 60 секунд, мы исказим статистику лишь по 0.2</a:t>
            </a:r>
            <a:r>
              <a:rPr lang="en-US" sz="1400" dirty="0" smtClean="0"/>
              <a:t>% </a:t>
            </a:r>
            <a:r>
              <a:rPr lang="ru-RU" sz="1400" dirty="0" smtClean="0"/>
              <a:t>визитов.</a:t>
            </a:r>
          </a:p>
        </p:txBody>
      </p:sp>
    </p:spTree>
    <p:extLst>
      <p:ext uri="{BB962C8B-B14F-4D97-AF65-F5344CB8AC3E}">
        <p14:creationId xmlns:p14="http://schemas.microsoft.com/office/powerpoint/2010/main" val="99900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5374741" y="1417828"/>
            <a:ext cx="6096000" cy="449353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data.0 </a:t>
            </a:r>
            <a:r>
              <a:rPr lang="ru-RU" sz="1100" dirty="0">
                <a:solidFill>
                  <a:srgbClr val="666666"/>
                </a:solidFill>
                <a:latin typeface="Courier New" charset="0"/>
                <a:ea typeface="Courier New" charset="0"/>
                <a:cs typeface="Courier New" charset="0"/>
              </a:rPr>
              <a:t>&lt;-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1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read.csv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ru-RU" sz="11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file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100" dirty="0">
                <a:solidFill>
                  <a:srgbClr val="666666"/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100" dirty="0">
                <a:solidFill>
                  <a:srgbClr val="BA2121"/>
                </a:solidFill>
                <a:latin typeface="Courier New" charset="0"/>
                <a:ea typeface="Courier New" charset="0"/>
                <a:cs typeface="Courier New" charset="0"/>
              </a:rPr>
              <a:t>'~/</a:t>
            </a:r>
            <a:r>
              <a:rPr lang="ru-RU" sz="1100" dirty="0" err="1">
                <a:solidFill>
                  <a:srgbClr val="BA2121"/>
                </a:solidFill>
                <a:latin typeface="Courier New" charset="0"/>
                <a:ea typeface="Courier New" charset="0"/>
                <a:cs typeface="Courier New" charset="0"/>
              </a:rPr>
              <a:t>Downloads</a:t>
            </a:r>
            <a:r>
              <a:rPr lang="ru-RU" sz="1100" dirty="0">
                <a:solidFill>
                  <a:srgbClr val="BA2121"/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ru-RU" sz="1100" dirty="0" err="1">
                <a:solidFill>
                  <a:srgbClr val="BA2121"/>
                </a:solidFill>
                <a:latin typeface="Courier New" charset="0"/>
                <a:ea typeface="Courier New" charset="0"/>
                <a:cs typeface="Courier New" charset="0"/>
              </a:rPr>
              <a:t>query_result</a:t>
            </a:r>
            <a:r>
              <a:rPr lang="ru-RU" sz="1100" dirty="0">
                <a:solidFill>
                  <a:srgbClr val="BA2121"/>
                </a:solidFill>
                <a:latin typeface="Courier New" charset="0"/>
                <a:ea typeface="Courier New" charset="0"/>
                <a:cs typeface="Courier New" charset="0"/>
              </a:rPr>
              <a:t> (7).</a:t>
            </a:r>
            <a:r>
              <a:rPr lang="ru-RU" sz="1100" dirty="0" err="1">
                <a:solidFill>
                  <a:srgbClr val="BA2121"/>
                </a:solidFill>
                <a:latin typeface="Courier New" charset="0"/>
                <a:ea typeface="Courier New" charset="0"/>
                <a:cs typeface="Courier New" charset="0"/>
              </a:rPr>
              <a:t>csv</a:t>
            </a:r>
            <a:r>
              <a:rPr lang="ru-RU" sz="1100" dirty="0">
                <a:solidFill>
                  <a:srgbClr val="BA212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ru-RU" sz="11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 </a:t>
            </a:r>
            <a:endParaRPr lang="ru-RU" sz="11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1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100" dirty="0">
                <a:solidFill>
                  <a:srgbClr val="666666"/>
                </a:solidFill>
                <a:latin typeface="Courier New" charset="0"/>
                <a:ea typeface="Courier New" charset="0"/>
                <a:cs typeface="Courier New" charset="0"/>
              </a:rPr>
              <a:t>&lt;-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100" dirty="0">
                <a:solidFill>
                  <a:srgbClr val="666666"/>
                </a:solidFill>
                <a:latin typeface="Courier New" charset="0"/>
                <a:ea typeface="Courier New" charset="0"/>
                <a:cs typeface="Courier New" charset="0"/>
              </a:rPr>
              <a:t>0:100</a:t>
            </a:r>
            <a:endParaRPr lang="ru-RU" sz="11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1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y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100" dirty="0">
                <a:solidFill>
                  <a:srgbClr val="666666"/>
                </a:solidFill>
                <a:latin typeface="Courier New" charset="0"/>
                <a:ea typeface="Courier New" charset="0"/>
                <a:cs typeface="Courier New" charset="0"/>
              </a:rPr>
              <a:t>&lt;-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100" dirty="0" err="1">
                <a:solidFill>
                  <a:srgbClr val="B00040"/>
                </a:solidFill>
                <a:latin typeface="Courier New" charset="0"/>
                <a:ea typeface="Courier New" charset="0"/>
                <a:cs typeface="Courier New" charset="0"/>
              </a:rPr>
              <a:t>vector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ru-RU" sz="11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100" b="1" dirty="0" err="1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for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(</a:t>
            </a:r>
            <a:r>
              <a:rPr lang="ru-RU" sz="11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100" b="1" dirty="0" err="1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in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1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){</a:t>
            </a:r>
            <a:endParaRPr lang="ru-RU" sz="11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ru-RU" sz="11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y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100" dirty="0">
                <a:solidFill>
                  <a:srgbClr val="666666"/>
                </a:solidFill>
                <a:latin typeface="Courier New" charset="0"/>
                <a:ea typeface="Courier New" charset="0"/>
                <a:cs typeface="Courier New" charset="0"/>
              </a:rPr>
              <a:t>&lt;-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100" dirty="0" err="1">
                <a:solidFill>
                  <a:srgbClr val="B00040"/>
                </a:solidFill>
                <a:latin typeface="Courier New" charset="0"/>
                <a:ea typeface="Courier New" charset="0"/>
                <a:cs typeface="Courier New" charset="0"/>
              </a:rPr>
              <a:t>c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ru-RU" sz="11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y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ru-RU" sz="1100" dirty="0" err="1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sum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(data.0</a:t>
            </a:r>
            <a:r>
              <a:rPr lang="ru-RU" sz="1100" dirty="0">
                <a:solidFill>
                  <a:srgbClr val="666666"/>
                </a:solidFill>
                <a:latin typeface="Courier New" charset="0"/>
                <a:ea typeface="Courier New" charset="0"/>
                <a:cs typeface="Courier New" charset="0"/>
              </a:rPr>
              <a:t>$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delta </a:t>
            </a:r>
            <a:r>
              <a:rPr lang="ru-RU" sz="1100" dirty="0">
                <a:solidFill>
                  <a:srgbClr val="666666"/>
                </a:solidFill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1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ru-RU" sz="1100" dirty="0">
                <a:solidFill>
                  <a:srgbClr val="666666"/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ru-RU" sz="1100" dirty="0" err="1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length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(data.0</a:t>
            </a:r>
            <a:r>
              <a:rPr lang="ru-RU" sz="1100" dirty="0">
                <a:solidFill>
                  <a:srgbClr val="666666"/>
                </a:solidFill>
                <a:latin typeface="Courier New" charset="0"/>
                <a:ea typeface="Courier New" charset="0"/>
                <a:cs typeface="Courier New" charset="0"/>
              </a:rPr>
              <a:t>$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delta)</a:t>
            </a:r>
            <a:r>
              <a:rPr lang="ru-RU" sz="1100" dirty="0">
                <a:solidFill>
                  <a:srgbClr val="666666"/>
                </a:solidFill>
                <a:latin typeface="Courier New" charset="0"/>
                <a:ea typeface="Courier New" charset="0"/>
                <a:cs typeface="Courier New" charset="0"/>
              </a:rPr>
              <a:t>*100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ru-RU" sz="11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ru-RU" sz="11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data.1 </a:t>
            </a:r>
            <a:r>
              <a:rPr lang="ru-RU" sz="1100" dirty="0">
                <a:solidFill>
                  <a:srgbClr val="666666"/>
                </a:solidFill>
                <a:latin typeface="Courier New" charset="0"/>
                <a:ea typeface="Courier New" charset="0"/>
                <a:cs typeface="Courier New" charset="0"/>
              </a:rPr>
              <a:t>&lt;-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100" dirty="0" err="1">
                <a:solidFill>
                  <a:srgbClr val="B00040"/>
                </a:solidFill>
                <a:latin typeface="Courier New" charset="0"/>
                <a:ea typeface="Courier New" charset="0"/>
                <a:cs typeface="Courier New" charset="0"/>
              </a:rPr>
              <a:t>data.frame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ru-RU" sz="11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100" dirty="0">
                <a:solidFill>
                  <a:srgbClr val="666666"/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1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ru-RU" sz="11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y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100" dirty="0">
                <a:solidFill>
                  <a:srgbClr val="666666"/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1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y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ru-RU" sz="11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 </a:t>
            </a:r>
            <a:endParaRPr lang="ru-RU" sz="11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1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data.points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100" dirty="0">
                <a:solidFill>
                  <a:srgbClr val="666666"/>
                </a:solidFill>
                <a:latin typeface="Courier New" charset="0"/>
                <a:ea typeface="Courier New" charset="0"/>
                <a:cs typeface="Courier New" charset="0"/>
              </a:rPr>
              <a:t>&lt;-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100" dirty="0" err="1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subset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(data.1, </a:t>
            </a:r>
            <a:r>
              <a:rPr lang="ru-RU" sz="11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100" dirty="0">
                <a:solidFill>
                  <a:srgbClr val="666666"/>
                </a:solidFill>
                <a:latin typeface="Courier New" charset="0"/>
                <a:ea typeface="Courier New" charset="0"/>
                <a:cs typeface="Courier New" charset="0"/>
              </a:rPr>
              <a:t>%</a:t>
            </a:r>
            <a:r>
              <a:rPr lang="ru-RU" sz="1100" dirty="0" err="1">
                <a:solidFill>
                  <a:srgbClr val="666666"/>
                </a:solidFill>
                <a:latin typeface="Courier New" charset="0"/>
                <a:ea typeface="Courier New" charset="0"/>
                <a:cs typeface="Courier New" charset="0"/>
              </a:rPr>
              <a:t>in</a:t>
            </a:r>
            <a:r>
              <a:rPr lang="ru-RU" sz="1100" dirty="0">
                <a:solidFill>
                  <a:srgbClr val="666666"/>
                </a:solidFill>
                <a:latin typeface="Courier New" charset="0"/>
                <a:ea typeface="Courier New" charset="0"/>
                <a:cs typeface="Courier New" charset="0"/>
              </a:rPr>
              <a:t>%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100" dirty="0" err="1">
                <a:solidFill>
                  <a:srgbClr val="B00040"/>
                </a:solidFill>
                <a:latin typeface="Courier New" charset="0"/>
                <a:ea typeface="Courier New" charset="0"/>
                <a:cs typeface="Courier New" charset="0"/>
              </a:rPr>
              <a:t>c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ru-RU" sz="1100" dirty="0">
                <a:solidFill>
                  <a:srgbClr val="666666"/>
                </a:solidFill>
                <a:latin typeface="Courier New" charset="0"/>
                <a:ea typeface="Courier New" charset="0"/>
                <a:cs typeface="Courier New" charset="0"/>
              </a:rPr>
              <a:t>30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ru-RU" sz="1100" dirty="0">
                <a:solidFill>
                  <a:srgbClr val="666666"/>
                </a:solidFill>
                <a:latin typeface="Courier New" charset="0"/>
                <a:ea typeface="Courier New" charset="0"/>
                <a:cs typeface="Courier New" charset="0"/>
              </a:rPr>
              <a:t>60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  <a:endParaRPr lang="ru-RU" sz="11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 </a:t>
            </a:r>
            <a:endParaRPr lang="ru-RU" sz="11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1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ggplot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(data.1, </a:t>
            </a:r>
            <a:r>
              <a:rPr lang="ru-RU" sz="11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ru-RU" sz="11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ru-RU" sz="1100" dirty="0">
                <a:solidFill>
                  <a:srgbClr val="666666"/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ru-RU" sz="11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ru-RU" sz="11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y</a:t>
            </a:r>
            <a:r>
              <a:rPr lang="ru-RU" sz="1100" dirty="0">
                <a:solidFill>
                  <a:srgbClr val="666666"/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ru-RU" sz="11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y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)) </a:t>
            </a:r>
            <a:r>
              <a:rPr lang="ru-RU" sz="1100" dirty="0">
                <a:solidFill>
                  <a:srgbClr val="666666"/>
                </a:solidFill>
                <a:latin typeface="Courier New" charset="0"/>
                <a:ea typeface="Courier New" charset="0"/>
                <a:cs typeface="Courier New" charset="0"/>
              </a:rPr>
              <a:t>+</a:t>
            </a:r>
            <a:endParaRPr lang="ru-RU" sz="11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ru-RU" sz="11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geom_line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ru-RU" sz="11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size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100" dirty="0">
                <a:solidFill>
                  <a:srgbClr val="666666"/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100" dirty="0">
                <a:solidFill>
                  <a:srgbClr val="666666"/>
                </a:solidFill>
                <a:latin typeface="Courier New" charset="0"/>
                <a:ea typeface="Courier New" charset="0"/>
                <a:cs typeface="Courier New" charset="0"/>
              </a:rPr>
              <a:t>1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) </a:t>
            </a:r>
            <a:r>
              <a:rPr lang="ru-RU" sz="1100" dirty="0">
                <a:solidFill>
                  <a:srgbClr val="666666"/>
                </a:solidFill>
                <a:latin typeface="Courier New" charset="0"/>
                <a:ea typeface="Courier New" charset="0"/>
                <a:cs typeface="Courier New" charset="0"/>
              </a:rPr>
              <a:t>+</a:t>
            </a:r>
            <a:endParaRPr lang="ru-RU" sz="11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ru-RU" sz="11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geom_point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ru-RU" sz="11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data</a:t>
            </a:r>
            <a:r>
              <a:rPr lang="ru-RU" sz="1100" dirty="0">
                <a:solidFill>
                  <a:srgbClr val="666666"/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ru-RU" sz="11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data.points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ru-RU" sz="11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colour</a:t>
            </a:r>
            <a:r>
              <a:rPr lang="ru-RU" sz="1100" dirty="0">
                <a:solidFill>
                  <a:srgbClr val="666666"/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ru-RU" sz="1100" dirty="0">
                <a:solidFill>
                  <a:srgbClr val="BA2121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ru-RU" sz="1100" dirty="0" err="1">
                <a:solidFill>
                  <a:srgbClr val="BA2121"/>
                </a:solidFill>
                <a:latin typeface="Courier New" charset="0"/>
                <a:ea typeface="Courier New" charset="0"/>
                <a:cs typeface="Courier New" charset="0"/>
              </a:rPr>
              <a:t>red</a:t>
            </a:r>
            <a:r>
              <a:rPr lang="ru-RU" sz="1100" dirty="0">
                <a:solidFill>
                  <a:srgbClr val="BA2121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) </a:t>
            </a:r>
            <a:r>
              <a:rPr lang="ru-RU" sz="1100" dirty="0">
                <a:solidFill>
                  <a:srgbClr val="666666"/>
                </a:solidFill>
                <a:latin typeface="Courier New" charset="0"/>
                <a:ea typeface="Courier New" charset="0"/>
                <a:cs typeface="Courier New" charset="0"/>
              </a:rPr>
              <a:t>+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ru-RU" sz="11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ru-RU" sz="11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geom_text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ru-RU" sz="11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data</a:t>
            </a:r>
            <a:r>
              <a:rPr lang="ru-RU" sz="1100" dirty="0">
                <a:solidFill>
                  <a:srgbClr val="666666"/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ru-RU" sz="11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data.points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  <a:endParaRPr lang="ru-RU" sz="11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ru-RU" sz="11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label</a:t>
            </a:r>
            <a:r>
              <a:rPr lang="ru-RU" sz="1100" dirty="0">
                <a:solidFill>
                  <a:srgbClr val="666666"/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ru-RU" sz="1100" dirty="0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paste0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ru-RU" sz="11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data.points</a:t>
            </a:r>
            <a:r>
              <a:rPr lang="ru-RU" sz="1100" dirty="0" err="1">
                <a:solidFill>
                  <a:srgbClr val="666666"/>
                </a:solidFill>
                <a:latin typeface="Courier New" charset="0"/>
                <a:ea typeface="Courier New" charset="0"/>
                <a:cs typeface="Courier New" charset="0"/>
              </a:rPr>
              <a:t>$</a:t>
            </a:r>
            <a:r>
              <a:rPr lang="ru-RU" sz="11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ru-RU" sz="1100" dirty="0">
                <a:solidFill>
                  <a:srgbClr val="BA2121"/>
                </a:solidFill>
                <a:latin typeface="Courier New" charset="0"/>
                <a:ea typeface="Courier New" charset="0"/>
                <a:cs typeface="Courier New" charset="0"/>
              </a:rPr>
              <a:t>" сек.: "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ru-RU" sz="1100" dirty="0" err="1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round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ru-RU" sz="11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data.points</a:t>
            </a:r>
            <a:r>
              <a:rPr lang="ru-RU" sz="1100" dirty="0" err="1">
                <a:solidFill>
                  <a:srgbClr val="666666"/>
                </a:solidFill>
                <a:latin typeface="Courier New" charset="0"/>
                <a:ea typeface="Courier New" charset="0"/>
                <a:cs typeface="Courier New" charset="0"/>
              </a:rPr>
              <a:t>$</a:t>
            </a:r>
            <a:r>
              <a:rPr lang="ru-RU" sz="11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y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ru-RU" sz="1100" dirty="0">
                <a:solidFill>
                  <a:srgbClr val="666666"/>
                </a:solidFill>
                <a:latin typeface="Courier New" charset="0"/>
                <a:ea typeface="Courier New" charset="0"/>
                <a:cs typeface="Courier New" charset="0"/>
              </a:rPr>
              <a:t>2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), </a:t>
            </a:r>
            <a:r>
              <a:rPr lang="ru-RU" sz="1100" dirty="0">
                <a:solidFill>
                  <a:srgbClr val="BA2121"/>
                </a:solidFill>
                <a:latin typeface="Courier New" charset="0"/>
                <a:ea typeface="Courier New" charset="0"/>
                <a:cs typeface="Courier New" charset="0"/>
              </a:rPr>
              <a:t>"%"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),</a:t>
            </a:r>
            <a:endParaRPr lang="ru-RU" sz="11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ru-RU" sz="11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vjust</a:t>
            </a:r>
            <a:r>
              <a:rPr lang="ru-RU" sz="1100" dirty="0">
                <a:solidFill>
                  <a:srgbClr val="666666"/>
                </a:solidFill>
                <a:latin typeface="Courier New" charset="0"/>
                <a:ea typeface="Courier New" charset="0"/>
                <a:cs typeface="Courier New" charset="0"/>
              </a:rPr>
              <a:t>=1.5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ru-RU" sz="11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hjust</a:t>
            </a:r>
            <a:r>
              <a:rPr lang="ru-RU" sz="1100" dirty="0">
                <a:solidFill>
                  <a:srgbClr val="666666"/>
                </a:solidFill>
                <a:latin typeface="Courier New" charset="0"/>
                <a:ea typeface="Courier New" charset="0"/>
                <a:cs typeface="Courier New" charset="0"/>
              </a:rPr>
              <a:t>=-0.1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) </a:t>
            </a:r>
            <a:r>
              <a:rPr lang="ru-RU" sz="1100" dirty="0">
                <a:solidFill>
                  <a:srgbClr val="666666"/>
                </a:solidFill>
                <a:latin typeface="Courier New" charset="0"/>
                <a:ea typeface="Courier New" charset="0"/>
                <a:cs typeface="Courier New" charset="0"/>
              </a:rPr>
              <a:t>+</a:t>
            </a:r>
            <a:endParaRPr lang="ru-RU" sz="11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ru-RU" sz="11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xlab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ru-RU" sz="1100" dirty="0">
                <a:solidFill>
                  <a:srgbClr val="BA2121"/>
                </a:solidFill>
                <a:latin typeface="Courier New" charset="0"/>
                <a:ea typeface="Courier New" charset="0"/>
                <a:cs typeface="Courier New" charset="0"/>
              </a:rPr>
              <a:t>"Разница между визитам (сек)"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) </a:t>
            </a:r>
            <a:r>
              <a:rPr lang="ru-RU" sz="1100" dirty="0">
                <a:solidFill>
                  <a:srgbClr val="666666"/>
                </a:solidFill>
                <a:latin typeface="Courier New" charset="0"/>
                <a:ea typeface="Courier New" charset="0"/>
                <a:cs typeface="Courier New" charset="0"/>
              </a:rPr>
              <a:t>+</a:t>
            </a:r>
            <a:endParaRPr lang="ru-RU" sz="11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ru-RU" sz="11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ylab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ru-RU" sz="1100" dirty="0">
                <a:solidFill>
                  <a:srgbClr val="BA2121"/>
                </a:solidFill>
                <a:latin typeface="Courier New" charset="0"/>
                <a:ea typeface="Courier New" charset="0"/>
                <a:cs typeface="Courier New" charset="0"/>
              </a:rPr>
              <a:t>"Доля визитов (%)"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) </a:t>
            </a:r>
            <a:r>
              <a:rPr lang="ru-RU" sz="1100" dirty="0">
                <a:solidFill>
                  <a:srgbClr val="666666"/>
                </a:solidFill>
                <a:latin typeface="Courier New" charset="0"/>
                <a:ea typeface="Courier New" charset="0"/>
                <a:cs typeface="Courier New" charset="0"/>
              </a:rPr>
              <a:t>+</a:t>
            </a:r>
            <a:endParaRPr lang="ru-RU" sz="11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ru-RU" sz="11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ggtitle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ru-RU" sz="1100" dirty="0">
                <a:solidFill>
                  <a:srgbClr val="BA2121"/>
                </a:solidFill>
                <a:latin typeface="Courier New" charset="0"/>
                <a:ea typeface="Courier New" charset="0"/>
                <a:cs typeface="Courier New" charset="0"/>
              </a:rPr>
              <a:t>"Доля визитов 25.09.16 года, у которых разница с предыдущим визитом была меньше определённого значения</a:t>
            </a:r>
            <a:r>
              <a:rPr lang="ru-RU" sz="1100" dirty="0" smtClean="0">
                <a:solidFill>
                  <a:srgbClr val="BA2121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ru-RU" sz="1100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1100" dirty="0" smtClean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100" dirty="0">
              <a:solidFill>
                <a:srgbClr val="000000"/>
              </a:solidFill>
              <a:effectLst/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100" dirty="0">
                <a:latin typeface="Courier New" charset="0"/>
                <a:ea typeface="Courier New" charset="0"/>
                <a:cs typeface="Courier New" charset="0"/>
              </a:rPr>
              <a:t>aggregate(x = data.1$cpm_s_visit, by = list(data.1$cond</a:t>
            </a:r>
            <a:r>
              <a:rPr lang="en-US" sz="1100" dirty="0" smtClean="0">
                <a:latin typeface="Courier New" charset="0"/>
                <a:ea typeface="Courier New" charset="0"/>
                <a:cs typeface="Courier New" charset="0"/>
              </a:rPr>
              <a:t>),</a:t>
            </a: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100" dirty="0" smtClean="0">
                <a:latin typeface="Courier New" charset="0"/>
                <a:ea typeface="Courier New" charset="0"/>
                <a:cs typeface="Courier New" charset="0"/>
              </a:rPr>
              <a:t>  FUN </a:t>
            </a:r>
            <a:r>
              <a:rPr lang="en-US" sz="1100" dirty="0">
                <a:latin typeface="Courier New" charset="0"/>
                <a:ea typeface="Courier New" charset="0"/>
                <a:cs typeface="Courier New" charset="0"/>
              </a:rPr>
              <a:t>= function(x){</a:t>
            </a:r>
            <a:r>
              <a:rPr lang="en-US" sz="1100" dirty="0" err="1">
                <a:latin typeface="Courier New" charset="0"/>
                <a:ea typeface="Courier New" charset="0"/>
                <a:cs typeface="Courier New" charset="0"/>
              </a:rPr>
              <a:t>shapiro.test</a:t>
            </a:r>
            <a:r>
              <a:rPr lang="en-US" sz="1100" dirty="0">
                <a:latin typeface="Courier New" charset="0"/>
                <a:ea typeface="Courier New" charset="0"/>
                <a:cs typeface="Courier New" charset="0"/>
              </a:rPr>
              <a:t>(x[1:min(5000, length(x))])$</a:t>
            </a:r>
            <a:r>
              <a:rPr lang="en-US" sz="1100" dirty="0" err="1">
                <a:latin typeface="Courier New" charset="0"/>
                <a:ea typeface="Courier New" charset="0"/>
                <a:cs typeface="Courier New" charset="0"/>
              </a:rPr>
              <a:t>p.value</a:t>
            </a:r>
            <a:r>
              <a:rPr lang="en-US" sz="1100" dirty="0">
                <a:latin typeface="Courier New" charset="0"/>
                <a:ea typeface="Courier New" charset="0"/>
                <a:cs typeface="Courier New" charset="0"/>
              </a:rPr>
              <a:t>})</a:t>
            </a:r>
            <a:endParaRPr lang="ru-RU" sz="1100" dirty="0">
              <a:effectLst/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74389" y="615635"/>
            <a:ext cx="5965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Запрос и скрипт для формирования предыдущего графика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618155" y="1417828"/>
            <a:ext cx="431246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204A87"/>
                </a:solidFill>
                <a:latin typeface="Courier New" charset="0"/>
              </a:rPr>
              <a:t>SELECT</a:t>
            </a:r>
            <a:r>
              <a:rPr lang="en-US" sz="1100" dirty="0">
                <a:solidFill>
                  <a:srgbClr val="204A87"/>
                </a:solidFill>
                <a:latin typeface="Courier New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charset="0"/>
              </a:rPr>
              <a:t>visit_end_time</a:t>
            </a:r>
            <a:r>
              <a:rPr lang="en-US" sz="11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1100" b="1" dirty="0">
                <a:solidFill>
                  <a:srgbClr val="CE5C00"/>
                </a:solidFill>
                <a:latin typeface="Courier New" charset="0"/>
              </a:rPr>
              <a:t>-</a:t>
            </a:r>
            <a:r>
              <a:rPr lang="en-US" sz="1100" dirty="0">
                <a:solidFill>
                  <a:srgbClr val="CE5C00"/>
                </a:solidFill>
                <a:latin typeface="Courier New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charset="0"/>
              </a:rPr>
              <a:t>nvl</a:t>
            </a:r>
            <a:r>
              <a:rPr lang="en-US" sz="11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urier New" charset="0"/>
              </a:rPr>
              <a:t>prev_visit_start_time</a:t>
            </a:r>
            <a:r>
              <a:rPr lang="en-US" sz="1100" b="1" dirty="0">
                <a:solidFill>
                  <a:srgbClr val="000000"/>
                </a:solidFill>
                <a:latin typeface="Courier New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1100" b="1" dirty="0">
                <a:solidFill>
                  <a:srgbClr val="0000CF"/>
                </a:solidFill>
                <a:latin typeface="Courier New" charset="0"/>
              </a:rPr>
              <a:t>0</a:t>
            </a:r>
            <a:r>
              <a:rPr lang="en-US" sz="1100" b="1" dirty="0">
                <a:solidFill>
                  <a:srgbClr val="000000"/>
                </a:solidFill>
                <a:latin typeface="Courier New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1100" b="1" dirty="0">
                <a:solidFill>
                  <a:srgbClr val="204A87"/>
                </a:solidFill>
                <a:latin typeface="Courier New" charset="0"/>
              </a:rPr>
              <a:t>as</a:t>
            </a:r>
            <a:r>
              <a:rPr lang="en-US" sz="1100" dirty="0">
                <a:solidFill>
                  <a:srgbClr val="204A87"/>
                </a:solidFill>
                <a:latin typeface="Courier New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 New" charset="0"/>
              </a:rPr>
              <a:t>delta</a:t>
            </a:r>
          </a:p>
          <a:p>
            <a:r>
              <a:rPr lang="en-US" sz="1100" b="1" dirty="0">
                <a:solidFill>
                  <a:srgbClr val="204A87"/>
                </a:solidFill>
                <a:latin typeface="Courier New" charset="0"/>
              </a:rPr>
              <a:t>FROM</a:t>
            </a:r>
            <a:endParaRPr lang="en-US" sz="1100" dirty="0">
              <a:solidFill>
                <a:srgbClr val="204A87"/>
              </a:solidFill>
              <a:latin typeface="Courier New" charset="0"/>
            </a:endParaRPr>
          </a:p>
          <a:p>
            <a:r>
              <a:rPr lang="is-IS" sz="1100" b="1" dirty="0">
                <a:solidFill>
                  <a:srgbClr val="000000"/>
                </a:solidFill>
                <a:latin typeface="Courier New" charset="0"/>
              </a:rPr>
              <a:t>(</a:t>
            </a:r>
            <a:endParaRPr lang="is-IS" sz="1100" dirty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100" b="1" dirty="0">
                <a:solidFill>
                  <a:srgbClr val="204A87"/>
                </a:solidFill>
                <a:latin typeface="Courier New" charset="0"/>
              </a:rPr>
              <a:t>SELECT</a:t>
            </a:r>
            <a:endParaRPr lang="en-US" sz="1100" dirty="0">
              <a:solidFill>
                <a:srgbClr val="204A87"/>
              </a:solidFill>
              <a:latin typeface="Courier New" charset="0"/>
            </a:endParaRPr>
          </a:p>
          <a:p>
            <a:r>
              <a:rPr lang="en-US" sz="1100" dirty="0">
                <a:latin typeface="Courier New" charset="0"/>
              </a:rPr>
              <a:t>	</a:t>
            </a:r>
            <a:r>
              <a:rPr lang="en-US" sz="1100" dirty="0" err="1">
                <a:solidFill>
                  <a:srgbClr val="000000"/>
                </a:solidFill>
                <a:latin typeface="Courier New" charset="0"/>
              </a:rPr>
              <a:t>user_id</a:t>
            </a:r>
            <a:r>
              <a:rPr lang="en-US" sz="11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1100" b="1" dirty="0">
                <a:solidFill>
                  <a:srgbClr val="204A87"/>
                </a:solidFill>
                <a:latin typeface="Courier New" charset="0"/>
              </a:rPr>
              <a:t>as</a:t>
            </a:r>
            <a:r>
              <a:rPr lang="en-US" sz="1100" dirty="0">
                <a:solidFill>
                  <a:srgbClr val="204A87"/>
                </a:solidFill>
                <a:latin typeface="Courier New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charset="0"/>
              </a:rPr>
              <a:t>yandexuid</a:t>
            </a:r>
            <a:r>
              <a:rPr lang="en-US" sz="1100" b="1" dirty="0">
                <a:solidFill>
                  <a:srgbClr val="000000"/>
                </a:solidFill>
                <a:latin typeface="Courier New" charset="0"/>
              </a:rPr>
              <a:t>,</a:t>
            </a:r>
            <a:endParaRPr lang="en-US" sz="1100" dirty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100" dirty="0">
                <a:latin typeface="Courier New" charset="0"/>
              </a:rPr>
              <a:t>	</a:t>
            </a:r>
            <a:r>
              <a:rPr lang="en-US" sz="1100" dirty="0" err="1">
                <a:solidFill>
                  <a:srgbClr val="000000"/>
                </a:solidFill>
                <a:latin typeface="Courier New" charset="0"/>
              </a:rPr>
              <a:t>visit_id</a:t>
            </a:r>
            <a:r>
              <a:rPr lang="en-US" sz="1100" b="1" dirty="0">
                <a:solidFill>
                  <a:srgbClr val="000000"/>
                </a:solidFill>
                <a:latin typeface="Courier New" charset="0"/>
              </a:rPr>
              <a:t>,</a:t>
            </a:r>
            <a:endParaRPr lang="en-US" sz="1100" dirty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100" dirty="0">
                <a:latin typeface="Courier New" charset="0"/>
              </a:rPr>
              <a:t>	</a:t>
            </a:r>
            <a:r>
              <a:rPr lang="en-US" sz="1100" dirty="0" err="1">
                <a:solidFill>
                  <a:srgbClr val="000000"/>
                </a:solidFill>
                <a:latin typeface="Courier New" charset="0"/>
              </a:rPr>
              <a:t>utc_start_time</a:t>
            </a:r>
            <a:r>
              <a:rPr lang="en-US" sz="11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1100" b="1" dirty="0">
                <a:solidFill>
                  <a:srgbClr val="204A87"/>
                </a:solidFill>
                <a:latin typeface="Courier New" charset="0"/>
              </a:rPr>
              <a:t>as</a:t>
            </a:r>
            <a:r>
              <a:rPr lang="en-US" sz="1100" dirty="0">
                <a:solidFill>
                  <a:srgbClr val="204A87"/>
                </a:solidFill>
                <a:latin typeface="Courier New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charset="0"/>
              </a:rPr>
              <a:t>visit_start_time</a:t>
            </a:r>
            <a:r>
              <a:rPr lang="en-US" sz="1100" b="1" dirty="0">
                <a:solidFill>
                  <a:srgbClr val="000000"/>
                </a:solidFill>
                <a:latin typeface="Courier New" charset="0"/>
              </a:rPr>
              <a:t>,</a:t>
            </a:r>
            <a:endParaRPr lang="en-US" sz="1100" dirty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100" dirty="0">
                <a:latin typeface="Courier New" charset="0"/>
              </a:rPr>
              <a:t>	</a:t>
            </a:r>
            <a:r>
              <a:rPr lang="en-US" sz="1100" dirty="0" err="1">
                <a:solidFill>
                  <a:srgbClr val="000000"/>
                </a:solidFill>
                <a:latin typeface="Courier New" charset="0"/>
              </a:rPr>
              <a:t>utc_start_time</a:t>
            </a:r>
            <a:r>
              <a:rPr lang="en-US" sz="11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1100" b="1" dirty="0">
                <a:solidFill>
                  <a:srgbClr val="CE5C00"/>
                </a:solidFill>
                <a:latin typeface="Courier New" charset="0"/>
              </a:rPr>
              <a:t>+</a:t>
            </a:r>
            <a:r>
              <a:rPr lang="en-US" sz="1100" dirty="0">
                <a:solidFill>
                  <a:srgbClr val="CE5C00"/>
                </a:solidFill>
                <a:latin typeface="Courier New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 New" charset="0"/>
              </a:rPr>
              <a:t>duration </a:t>
            </a:r>
            <a:r>
              <a:rPr lang="en-US" sz="1100" b="1" dirty="0">
                <a:solidFill>
                  <a:srgbClr val="204A87"/>
                </a:solidFill>
                <a:latin typeface="Courier New" charset="0"/>
              </a:rPr>
              <a:t>as</a:t>
            </a:r>
            <a:r>
              <a:rPr lang="en-US" sz="1100" dirty="0">
                <a:solidFill>
                  <a:srgbClr val="204A87"/>
                </a:solidFill>
                <a:latin typeface="Courier New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charset="0"/>
              </a:rPr>
              <a:t>visit_end_time</a:t>
            </a:r>
            <a:r>
              <a:rPr lang="en-US" sz="1100" b="1" dirty="0">
                <a:solidFill>
                  <a:srgbClr val="000000"/>
                </a:solidFill>
                <a:latin typeface="Courier New" charset="0"/>
              </a:rPr>
              <a:t>,</a:t>
            </a:r>
            <a:endParaRPr lang="en-US" sz="1100" dirty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100" dirty="0">
                <a:latin typeface="Courier New" charset="0"/>
              </a:rPr>
              <a:t>	</a:t>
            </a:r>
            <a:r>
              <a:rPr lang="en-US" sz="1100" dirty="0">
                <a:solidFill>
                  <a:srgbClr val="000000"/>
                </a:solidFill>
                <a:latin typeface="Courier New" charset="0"/>
              </a:rPr>
              <a:t>LAG</a:t>
            </a:r>
            <a:r>
              <a:rPr lang="en-US" sz="11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urier New" charset="0"/>
              </a:rPr>
              <a:t>utc_start_time</a:t>
            </a:r>
            <a:r>
              <a:rPr lang="en-US" sz="1100" b="1" dirty="0">
                <a:solidFill>
                  <a:srgbClr val="000000"/>
                </a:solidFill>
                <a:latin typeface="Courier New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urier New" charset="0"/>
              </a:rPr>
              <a:t> OVER </a:t>
            </a:r>
            <a:r>
              <a:rPr lang="en-US" sz="11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ourier New" charset="0"/>
              </a:rPr>
              <a:t>PARTITION </a:t>
            </a:r>
            <a:r>
              <a:rPr lang="en-US" sz="1100" b="1" dirty="0">
                <a:solidFill>
                  <a:srgbClr val="204A87"/>
                </a:solidFill>
                <a:latin typeface="Courier New" charset="0"/>
              </a:rPr>
              <a:t>BY</a:t>
            </a:r>
            <a:r>
              <a:rPr lang="en-US" sz="1100" dirty="0">
                <a:solidFill>
                  <a:srgbClr val="204A87"/>
                </a:solidFill>
                <a:latin typeface="Courier New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charset="0"/>
              </a:rPr>
              <a:t>user_id</a:t>
            </a:r>
            <a:r>
              <a:rPr lang="en-US" sz="11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1100" b="1" dirty="0">
                <a:solidFill>
                  <a:srgbClr val="204A87"/>
                </a:solidFill>
                <a:latin typeface="Courier New" charset="0"/>
              </a:rPr>
              <a:t>ORDER</a:t>
            </a:r>
            <a:r>
              <a:rPr lang="en-US" sz="1100" dirty="0">
                <a:solidFill>
                  <a:srgbClr val="204A87"/>
                </a:solidFill>
                <a:latin typeface="Courier New" charset="0"/>
              </a:rPr>
              <a:t> </a:t>
            </a:r>
            <a:r>
              <a:rPr lang="en-US" sz="1100" b="1" dirty="0">
                <a:solidFill>
                  <a:srgbClr val="204A87"/>
                </a:solidFill>
                <a:latin typeface="Courier New" charset="0"/>
              </a:rPr>
              <a:t>BY</a:t>
            </a:r>
            <a:r>
              <a:rPr lang="en-US" sz="1100" dirty="0">
                <a:solidFill>
                  <a:srgbClr val="204A87"/>
                </a:solidFill>
                <a:latin typeface="Courier New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charset="0"/>
              </a:rPr>
              <a:t>utc_start_time</a:t>
            </a:r>
            <a:r>
              <a:rPr lang="en-US" sz="1100" b="1" dirty="0">
                <a:solidFill>
                  <a:srgbClr val="000000"/>
                </a:solidFill>
                <a:latin typeface="Courier New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1100" b="1" dirty="0">
                <a:solidFill>
                  <a:srgbClr val="204A87"/>
                </a:solidFill>
                <a:latin typeface="Courier New" charset="0"/>
              </a:rPr>
              <a:t>AS</a:t>
            </a:r>
            <a:r>
              <a:rPr lang="en-US" sz="1100" dirty="0">
                <a:solidFill>
                  <a:srgbClr val="204A87"/>
                </a:solidFill>
                <a:latin typeface="Courier New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charset="0"/>
              </a:rPr>
              <a:t>prev_visit_start_time</a:t>
            </a:r>
            <a:endParaRPr lang="en-US" sz="1100" dirty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100" b="1" dirty="0">
                <a:solidFill>
                  <a:srgbClr val="204A87"/>
                </a:solidFill>
                <a:latin typeface="Courier New" charset="0"/>
              </a:rPr>
              <a:t>FROM</a:t>
            </a:r>
            <a:endParaRPr lang="en-US" sz="1100" dirty="0">
              <a:solidFill>
                <a:srgbClr val="204A87"/>
              </a:solidFill>
              <a:latin typeface="Courier New" charset="0"/>
            </a:endParaRPr>
          </a:p>
          <a:p>
            <a:r>
              <a:rPr lang="en-US" sz="1100" dirty="0">
                <a:latin typeface="Courier New" charset="0"/>
              </a:rPr>
              <a:t>	</a:t>
            </a:r>
            <a:r>
              <a:rPr lang="en-US" sz="1100" dirty="0" err="1">
                <a:solidFill>
                  <a:srgbClr val="000000"/>
                </a:solidFill>
                <a:latin typeface="Courier New" charset="0"/>
              </a:rPr>
              <a:t>robot_market_logs</a:t>
            </a:r>
            <a:r>
              <a:rPr lang="en-US" sz="1100" b="1" dirty="0" err="1">
                <a:solidFill>
                  <a:srgbClr val="000000"/>
                </a:solidFill>
                <a:latin typeface="Courier New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urier New" charset="0"/>
              </a:rPr>
              <a:t>visits</a:t>
            </a:r>
            <a:endParaRPr lang="en-US" sz="1100" dirty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100" b="1" dirty="0">
                <a:solidFill>
                  <a:srgbClr val="204A87"/>
                </a:solidFill>
                <a:latin typeface="Courier New" charset="0"/>
              </a:rPr>
              <a:t>WHERE</a:t>
            </a:r>
            <a:endParaRPr lang="en-US" sz="1100" dirty="0">
              <a:solidFill>
                <a:srgbClr val="204A87"/>
              </a:solidFill>
              <a:latin typeface="Courier New" charset="0"/>
            </a:endParaRPr>
          </a:p>
          <a:p>
            <a:r>
              <a:rPr lang="en-US" sz="1100" dirty="0">
                <a:latin typeface="Courier New" charset="0"/>
              </a:rPr>
              <a:t>	</a:t>
            </a:r>
            <a:r>
              <a:rPr lang="en-US" sz="1100" b="1" dirty="0">
                <a:solidFill>
                  <a:srgbClr val="204A87"/>
                </a:solidFill>
                <a:latin typeface="Courier New" charset="0"/>
              </a:rPr>
              <a:t>day</a:t>
            </a:r>
            <a:r>
              <a:rPr lang="en-US" sz="1100" dirty="0">
                <a:solidFill>
                  <a:srgbClr val="204A87"/>
                </a:solidFill>
                <a:latin typeface="Courier New" charset="0"/>
              </a:rPr>
              <a:t> </a:t>
            </a:r>
            <a:r>
              <a:rPr lang="en-US" sz="1100" b="1" dirty="0">
                <a:solidFill>
                  <a:srgbClr val="CE5C00"/>
                </a:solidFill>
                <a:latin typeface="Courier New" charset="0"/>
              </a:rPr>
              <a:t>=</a:t>
            </a:r>
            <a:r>
              <a:rPr lang="en-US" sz="1100" dirty="0">
                <a:solidFill>
                  <a:srgbClr val="CE5C00"/>
                </a:solidFill>
                <a:latin typeface="Courier New" charset="0"/>
              </a:rPr>
              <a:t> </a:t>
            </a:r>
            <a:r>
              <a:rPr lang="en-US" sz="1100" dirty="0">
                <a:solidFill>
                  <a:srgbClr val="4E9A06"/>
                </a:solidFill>
                <a:latin typeface="Courier New" charset="0"/>
              </a:rPr>
              <a:t>'2016-09-25'</a:t>
            </a:r>
          </a:p>
          <a:p>
            <a:r>
              <a:rPr lang="is-IS" sz="1100" b="1" dirty="0">
                <a:solidFill>
                  <a:srgbClr val="000000"/>
                </a:solidFill>
                <a:latin typeface="Courier New" charset="0"/>
              </a:rPr>
              <a:t>)</a:t>
            </a:r>
            <a:r>
              <a:rPr lang="is-IS" sz="1100" dirty="0">
                <a:solidFill>
                  <a:srgbClr val="000000"/>
                </a:solidFill>
                <a:latin typeface="Courier New" charset="0"/>
              </a:rPr>
              <a:t> t</a:t>
            </a:r>
          </a:p>
        </p:txBody>
      </p:sp>
    </p:spTree>
    <p:extLst>
      <p:ext uri="{BB962C8B-B14F-4D97-AF65-F5344CB8AC3E}">
        <p14:creationId xmlns:p14="http://schemas.microsoft.com/office/powerpoint/2010/main" val="318997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0248"/>
            <a:ext cx="12192000" cy="59375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65967" y="4726034"/>
            <a:ext cx="5576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Из графика исключены нулевые значения!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6863" y="923453"/>
            <a:ext cx="6526039" cy="3524042"/>
          </a:xfrm>
          <a:prstGeom prst="rect">
            <a:avLst/>
          </a:prstGeom>
          <a:solidFill>
            <a:schemeClr val="bg1">
              <a:alpha val="50000"/>
            </a:schemeClr>
          </a:solidFill>
          <a:ln w="158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ru-RU" sz="1400" b="1" dirty="0" smtClean="0"/>
              <a:t>Качественная оценка</a:t>
            </a:r>
            <a:r>
              <a:rPr lang="ru-RU" sz="1400" dirty="0" smtClean="0"/>
              <a:t>. Из графиков (особенно если учесть пики с нулевыми значениями, которые не показаны) видно, что распределения значений </a:t>
            </a:r>
            <a:r>
              <a:rPr lang="en-US" sz="1400" dirty="0" smtClean="0"/>
              <a:t>CPM_S </a:t>
            </a:r>
            <a:r>
              <a:rPr lang="ru-RU" sz="1400" dirty="0" smtClean="0"/>
              <a:t>не являются нормальными и имеют значительные хвосты в правую сторону.</a:t>
            </a:r>
          </a:p>
          <a:p>
            <a:endParaRPr lang="ru-RU" sz="1400" dirty="0"/>
          </a:p>
          <a:p>
            <a:r>
              <a:rPr lang="ru-RU" sz="1400" b="1" dirty="0" smtClean="0"/>
              <a:t>Количественная оценка</a:t>
            </a:r>
            <a:r>
              <a:rPr lang="ru-RU" sz="1400" dirty="0"/>
              <a:t>. </a:t>
            </a:r>
            <a:r>
              <a:rPr lang="ru-RU" sz="1400" dirty="0" smtClean="0"/>
              <a:t>Критерий Шапиро-</a:t>
            </a:r>
            <a:r>
              <a:rPr lang="ru-RU" sz="1400" dirty="0" err="1" smtClean="0"/>
              <a:t>Уилка</a:t>
            </a:r>
            <a:r>
              <a:rPr lang="ru-RU" sz="1400" dirty="0"/>
              <a:t> </a:t>
            </a:r>
            <a:r>
              <a:rPr lang="ru-RU" sz="1400" dirty="0" smtClean="0"/>
              <a:t>(тест нормальности распределения):</a:t>
            </a:r>
          </a:p>
          <a:p>
            <a:r>
              <a:rPr lang="ru-RU" sz="1100" dirty="0" smtClean="0">
                <a:latin typeface="Courier New" charset="0"/>
                <a:ea typeface="Courier New" charset="0"/>
                <a:cs typeface="Courier New" charset="0"/>
              </a:rPr>
              <a:t>                       </a:t>
            </a:r>
            <a:r>
              <a:rPr lang="en-US" sz="1100" dirty="0" smtClean="0">
                <a:latin typeface="Courier New" charset="0"/>
                <a:ea typeface="Courier New" charset="0"/>
                <a:cs typeface="Courier New" charset="0"/>
              </a:rPr>
              <a:t>  Model</a:t>
            </a:r>
            <a:r>
              <a:rPr lang="ru-RU" sz="1100" dirty="0" smtClean="0">
                <a:latin typeface="Courier New" charset="0"/>
                <a:ea typeface="Courier New" charset="0"/>
                <a:cs typeface="Courier New" charset="0"/>
              </a:rPr>
              <a:t>      </a:t>
            </a:r>
            <a:r>
              <a:rPr lang="en-US" sz="1100" dirty="0" smtClean="0">
                <a:latin typeface="Courier New" charset="0"/>
                <a:ea typeface="Courier New" charset="0"/>
                <a:cs typeface="Courier New" charset="0"/>
              </a:rPr>
              <a:t>p-value</a:t>
            </a:r>
            <a:endParaRPr lang="ru-RU" sz="11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ru-RU" sz="1100" dirty="0">
                <a:latin typeface="Courier New" charset="0"/>
                <a:ea typeface="Courier New" charset="0"/>
                <a:cs typeface="Courier New" charset="0"/>
              </a:rPr>
              <a:t>1         </a:t>
            </a:r>
            <a:r>
              <a:rPr lang="ru-RU" sz="1100" dirty="0" err="1">
                <a:latin typeface="Courier New" charset="0"/>
                <a:ea typeface="Courier New" charset="0"/>
                <a:cs typeface="Courier New" charset="0"/>
              </a:rPr>
              <a:t>Apple</a:t>
            </a:r>
            <a:r>
              <a:rPr lang="ru-RU" sz="11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100" dirty="0" err="1">
                <a:latin typeface="Courier New" charset="0"/>
                <a:ea typeface="Courier New" charset="0"/>
                <a:cs typeface="Courier New" charset="0"/>
              </a:rPr>
              <a:t>iPhone</a:t>
            </a:r>
            <a:r>
              <a:rPr lang="ru-RU" sz="1100" dirty="0">
                <a:latin typeface="Courier New" charset="0"/>
                <a:ea typeface="Courier New" charset="0"/>
                <a:cs typeface="Courier New" charset="0"/>
              </a:rPr>
              <a:t> 5S 16Gb 9.908207e-58</a:t>
            </a:r>
          </a:p>
          <a:p>
            <a:r>
              <a:rPr lang="ru-RU" sz="1100" dirty="0">
                <a:latin typeface="Courier New" charset="0"/>
                <a:ea typeface="Courier New" charset="0"/>
                <a:cs typeface="Courier New" charset="0"/>
              </a:rPr>
              <a:t>2         </a:t>
            </a:r>
            <a:r>
              <a:rPr lang="ru-RU" sz="1100" dirty="0" err="1">
                <a:latin typeface="Courier New" charset="0"/>
                <a:ea typeface="Courier New" charset="0"/>
                <a:cs typeface="Courier New" charset="0"/>
              </a:rPr>
              <a:t>Apple</a:t>
            </a:r>
            <a:r>
              <a:rPr lang="ru-RU" sz="11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100" dirty="0" err="1">
                <a:latin typeface="Courier New" charset="0"/>
                <a:ea typeface="Courier New" charset="0"/>
                <a:cs typeface="Courier New" charset="0"/>
              </a:rPr>
              <a:t>iPhone</a:t>
            </a:r>
            <a:r>
              <a:rPr lang="ru-RU" sz="1100" dirty="0">
                <a:latin typeface="Courier New" charset="0"/>
                <a:ea typeface="Courier New" charset="0"/>
                <a:cs typeface="Courier New" charset="0"/>
              </a:rPr>
              <a:t> 6S 64Gb 2.413335e-63</a:t>
            </a:r>
          </a:p>
          <a:p>
            <a:r>
              <a:rPr lang="ru-RU" sz="1100" dirty="0">
                <a:latin typeface="Courier New" charset="0"/>
                <a:ea typeface="Courier New" charset="0"/>
                <a:cs typeface="Courier New" charset="0"/>
              </a:rPr>
              <a:t>3 </a:t>
            </a:r>
            <a:r>
              <a:rPr lang="ru-RU" sz="1100" dirty="0" err="1">
                <a:latin typeface="Courier New" charset="0"/>
                <a:ea typeface="Courier New" charset="0"/>
                <a:cs typeface="Courier New" charset="0"/>
              </a:rPr>
              <a:t>Xiaomi</a:t>
            </a:r>
            <a:r>
              <a:rPr lang="ru-RU" sz="11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100" dirty="0" err="1">
                <a:latin typeface="Courier New" charset="0"/>
                <a:ea typeface="Courier New" charset="0"/>
                <a:cs typeface="Courier New" charset="0"/>
              </a:rPr>
              <a:t>Redmi</a:t>
            </a:r>
            <a:r>
              <a:rPr lang="ru-RU" sz="11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100" dirty="0" err="1">
                <a:latin typeface="Courier New" charset="0"/>
                <a:ea typeface="Courier New" charset="0"/>
                <a:cs typeface="Courier New" charset="0"/>
              </a:rPr>
              <a:t>Note</a:t>
            </a:r>
            <a:r>
              <a:rPr lang="ru-RU" sz="1100" dirty="0">
                <a:latin typeface="Courier New" charset="0"/>
                <a:ea typeface="Courier New" charset="0"/>
                <a:cs typeface="Courier New" charset="0"/>
              </a:rPr>
              <a:t> 3 </a:t>
            </a:r>
            <a:r>
              <a:rPr lang="ru-RU" sz="1100" dirty="0" err="1">
                <a:latin typeface="Courier New" charset="0"/>
                <a:ea typeface="Courier New" charset="0"/>
                <a:cs typeface="Courier New" charset="0"/>
              </a:rPr>
              <a:t>Pro</a:t>
            </a:r>
            <a:r>
              <a:rPr lang="ru-RU" sz="1100" dirty="0">
                <a:latin typeface="Courier New" charset="0"/>
                <a:ea typeface="Courier New" charset="0"/>
                <a:cs typeface="Courier New" charset="0"/>
              </a:rPr>
              <a:t> 32Gb 1.960106e-72</a:t>
            </a:r>
          </a:p>
          <a:p>
            <a:r>
              <a:rPr lang="ru-RU" sz="1100" dirty="0">
                <a:latin typeface="Courier New" charset="0"/>
                <a:ea typeface="Courier New" charset="0"/>
                <a:cs typeface="Courier New" charset="0"/>
              </a:rPr>
              <a:t>4          </a:t>
            </a:r>
            <a:r>
              <a:rPr lang="ru-RU" sz="1100" dirty="0" err="1">
                <a:latin typeface="Courier New" charset="0"/>
                <a:ea typeface="Courier New" charset="0"/>
                <a:cs typeface="Courier New" charset="0"/>
              </a:rPr>
              <a:t>Apple</a:t>
            </a:r>
            <a:r>
              <a:rPr lang="ru-RU" sz="11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100" dirty="0" err="1">
                <a:latin typeface="Courier New" charset="0"/>
                <a:ea typeface="Courier New" charset="0"/>
                <a:cs typeface="Courier New" charset="0"/>
              </a:rPr>
              <a:t>iPhone</a:t>
            </a:r>
            <a:r>
              <a:rPr lang="ru-RU" sz="1100" dirty="0">
                <a:latin typeface="Courier New" charset="0"/>
                <a:ea typeface="Courier New" charset="0"/>
                <a:cs typeface="Courier New" charset="0"/>
              </a:rPr>
              <a:t> 7 32Gb </a:t>
            </a:r>
            <a:r>
              <a:rPr lang="ru-RU" sz="1100" dirty="0" smtClean="0">
                <a:latin typeface="Courier New" charset="0"/>
                <a:ea typeface="Courier New" charset="0"/>
                <a:cs typeface="Courier New" charset="0"/>
              </a:rPr>
              <a:t>1.395613e-62</a:t>
            </a:r>
            <a:endParaRPr lang="en-US" sz="1400" dirty="0" smtClean="0"/>
          </a:p>
          <a:p>
            <a:r>
              <a:rPr lang="ru-RU" sz="1400" dirty="0" smtClean="0"/>
              <a:t>Видно, что </a:t>
            </a:r>
            <a:r>
              <a:rPr lang="en-US" sz="1400" dirty="0" smtClean="0"/>
              <a:t>p-value </a:t>
            </a:r>
            <a:r>
              <a:rPr lang="ru-RU" sz="1400" dirty="0" smtClean="0"/>
              <a:t>очень маленький, что позволяет нам отклонить гипотезу о том, что это нормальное распределение</a:t>
            </a:r>
          </a:p>
          <a:p>
            <a:endParaRPr lang="ru-RU" sz="1400" dirty="0"/>
          </a:p>
          <a:p>
            <a:r>
              <a:rPr lang="ru-RU" sz="1400" dirty="0" smtClean="0"/>
              <a:t>В виду этого невозможно использовать </a:t>
            </a:r>
            <a:r>
              <a:rPr lang="en-US" sz="1400" dirty="0" smtClean="0"/>
              <a:t>p</a:t>
            </a:r>
            <a:r>
              <a:rPr lang="ru-RU" sz="1400" dirty="0" smtClean="0"/>
              <a:t> уровень значимости для оценки средних значений в </a:t>
            </a:r>
            <a:r>
              <a:rPr lang="ru-RU" sz="1400" dirty="0" err="1" smtClean="0"/>
              <a:t>распредлении</a:t>
            </a:r>
            <a:r>
              <a:rPr lang="ru-RU" sz="1400" dirty="0" smtClean="0"/>
              <a:t> </a:t>
            </a:r>
            <a:r>
              <a:rPr lang="en-US" sz="1400" dirty="0" smtClean="0"/>
              <a:t>CPM_S</a:t>
            </a:r>
            <a:r>
              <a:rPr lang="ru-RU" sz="1400" dirty="0" smtClean="0"/>
              <a:t>. После обсуждений с Алёной решили использовать статистический </a:t>
            </a:r>
            <a:r>
              <a:rPr lang="ru-RU" sz="1400" dirty="0" err="1" smtClean="0"/>
              <a:t>бутстрап</a:t>
            </a:r>
            <a:r>
              <a:rPr lang="ru-RU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8188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774389" y="615635"/>
            <a:ext cx="5965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Запрос и скрипт для формирования предыдущего графика</a:t>
            </a:r>
          </a:p>
        </p:txBody>
      </p:sp>
      <p:sp>
        <p:nvSpPr>
          <p:cNvPr id="28" name="Прямоугольник 27"/>
          <p:cNvSpPr/>
          <p:nvPr/>
        </p:nvSpPr>
        <p:spPr>
          <a:xfrm>
            <a:off x="685044" y="1356966"/>
            <a:ext cx="5435099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204A87"/>
                </a:solidFill>
                <a:latin typeface="Courier New" charset="0"/>
              </a:rPr>
              <a:t>SELECT</a:t>
            </a:r>
            <a:r>
              <a:rPr lang="en-US" sz="1100" dirty="0">
                <a:solidFill>
                  <a:srgbClr val="204A87"/>
                </a:solidFill>
                <a:latin typeface="Courier New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charset="0"/>
              </a:rPr>
              <a:t>datatable</a:t>
            </a:r>
            <a:r>
              <a:rPr lang="en-US" sz="1100" b="1" dirty="0" err="1">
                <a:solidFill>
                  <a:srgbClr val="000000"/>
                </a:solidFill>
                <a:latin typeface="Courier New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urier New" charset="0"/>
              </a:rPr>
              <a:t>hyper_id</a:t>
            </a:r>
            <a:r>
              <a:rPr lang="en-US" sz="1100" b="1" dirty="0">
                <a:solidFill>
                  <a:srgbClr val="000000"/>
                </a:solidFill>
                <a:latin typeface="Courier New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charset="0"/>
              </a:rPr>
              <a:t>datatable</a:t>
            </a:r>
            <a:r>
              <a:rPr lang="en-US" sz="1100" b="1" dirty="0" err="1">
                <a:solidFill>
                  <a:srgbClr val="000000"/>
                </a:solidFill>
                <a:latin typeface="Courier New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urier New" charset="0"/>
              </a:rPr>
              <a:t>cpm_s_visit</a:t>
            </a:r>
            <a:endParaRPr lang="en-US" sz="1100" dirty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100" b="1" dirty="0">
                <a:solidFill>
                  <a:srgbClr val="204A87"/>
                </a:solidFill>
                <a:latin typeface="Courier New" charset="0"/>
              </a:rPr>
              <a:t>FROM</a:t>
            </a:r>
            <a:r>
              <a:rPr lang="en-US" sz="1100" dirty="0">
                <a:solidFill>
                  <a:srgbClr val="204A87"/>
                </a:solidFill>
                <a:latin typeface="Courier New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 New" charset="0"/>
              </a:rPr>
              <a:t>pre_daily_20 </a:t>
            </a:r>
            <a:r>
              <a:rPr lang="en-US" sz="1100" dirty="0" err="1">
                <a:solidFill>
                  <a:srgbClr val="000000"/>
                </a:solidFill>
                <a:latin typeface="Courier New" charset="0"/>
              </a:rPr>
              <a:t>datatable</a:t>
            </a:r>
            <a:r>
              <a:rPr lang="en-US" sz="11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1100" b="1" dirty="0">
                <a:solidFill>
                  <a:srgbClr val="204A87"/>
                </a:solidFill>
                <a:latin typeface="Courier New" charset="0"/>
              </a:rPr>
              <a:t>JOIN</a:t>
            </a:r>
            <a:endParaRPr lang="en-US" sz="1100" dirty="0">
              <a:solidFill>
                <a:srgbClr val="204A87"/>
              </a:solidFill>
              <a:latin typeface="Courier New" charset="0"/>
            </a:endParaRPr>
          </a:p>
          <a:p>
            <a:r>
              <a:rPr lang="is-IS" sz="1100" b="1" dirty="0">
                <a:solidFill>
                  <a:srgbClr val="000000"/>
                </a:solidFill>
                <a:latin typeface="Courier New" charset="0"/>
              </a:rPr>
              <a:t>(</a:t>
            </a:r>
            <a:endParaRPr lang="is-IS" sz="1100" dirty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100" dirty="0">
                <a:latin typeface="Courier New" charset="0"/>
              </a:rPr>
              <a:t>  </a:t>
            </a:r>
            <a:r>
              <a:rPr lang="en-US" sz="1100" b="1" dirty="0">
                <a:solidFill>
                  <a:srgbClr val="204A87"/>
                </a:solidFill>
                <a:latin typeface="Courier New" charset="0"/>
              </a:rPr>
              <a:t>SELECT</a:t>
            </a:r>
            <a:r>
              <a:rPr lang="en-US" sz="1100" dirty="0">
                <a:solidFill>
                  <a:srgbClr val="204A87"/>
                </a:solidFill>
                <a:latin typeface="Courier New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charset="0"/>
              </a:rPr>
              <a:t>hyper_id</a:t>
            </a:r>
            <a:r>
              <a:rPr lang="en-US" sz="1100" b="1" dirty="0">
                <a:solidFill>
                  <a:srgbClr val="000000"/>
                </a:solidFill>
                <a:latin typeface="Courier New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charset="0"/>
              </a:rPr>
              <a:t>count_visits</a:t>
            </a:r>
            <a:endParaRPr lang="en-US" sz="1100" dirty="0">
              <a:solidFill>
                <a:srgbClr val="000000"/>
              </a:solidFill>
              <a:latin typeface="Courier New" charset="0"/>
            </a:endParaRPr>
          </a:p>
          <a:p>
            <a:r>
              <a:rPr lang="de-DE" sz="1100" dirty="0">
                <a:latin typeface="Courier New" charset="0"/>
              </a:rPr>
              <a:t>  </a:t>
            </a:r>
            <a:r>
              <a:rPr lang="de-DE" sz="1100" b="1" dirty="0">
                <a:solidFill>
                  <a:srgbClr val="204A87"/>
                </a:solidFill>
                <a:latin typeface="Courier New" charset="0"/>
              </a:rPr>
              <a:t>FROM</a:t>
            </a:r>
            <a:r>
              <a:rPr lang="de-DE" sz="1100" dirty="0">
                <a:solidFill>
                  <a:srgbClr val="204A87"/>
                </a:solidFill>
                <a:latin typeface="Courier New" charset="0"/>
              </a:rPr>
              <a:t> </a:t>
            </a:r>
            <a:r>
              <a:rPr lang="de-DE" sz="1100" b="1" dirty="0">
                <a:solidFill>
                  <a:srgbClr val="000000"/>
                </a:solidFill>
                <a:latin typeface="Courier New" charset="0"/>
              </a:rPr>
              <a:t>(</a:t>
            </a:r>
            <a:endParaRPr lang="de-DE" sz="1100" dirty="0">
              <a:solidFill>
                <a:srgbClr val="000000"/>
              </a:solidFill>
              <a:latin typeface="Courier New" charset="0"/>
            </a:endParaRPr>
          </a:p>
          <a:p>
            <a:r>
              <a:rPr lang="de-DE" sz="1100" dirty="0">
                <a:latin typeface="Courier New" charset="0"/>
              </a:rPr>
              <a:t>    </a:t>
            </a:r>
            <a:r>
              <a:rPr lang="de-DE" sz="1100" b="1" dirty="0">
                <a:solidFill>
                  <a:srgbClr val="204A87"/>
                </a:solidFill>
                <a:latin typeface="Courier New" charset="0"/>
              </a:rPr>
              <a:t>SELECT</a:t>
            </a:r>
            <a:r>
              <a:rPr lang="de-DE" sz="1100" dirty="0">
                <a:solidFill>
                  <a:srgbClr val="204A87"/>
                </a:solidFill>
                <a:latin typeface="Courier New" charset="0"/>
              </a:rPr>
              <a:t> </a:t>
            </a:r>
            <a:r>
              <a:rPr lang="de-DE" sz="1100" dirty="0" err="1">
                <a:solidFill>
                  <a:srgbClr val="000000"/>
                </a:solidFill>
                <a:latin typeface="Courier New" charset="0"/>
              </a:rPr>
              <a:t>hyper_id</a:t>
            </a:r>
            <a:r>
              <a:rPr lang="de-DE" sz="1100" b="1" dirty="0">
                <a:solidFill>
                  <a:srgbClr val="000000"/>
                </a:solidFill>
                <a:latin typeface="Courier New" charset="0"/>
              </a:rPr>
              <a:t>,</a:t>
            </a:r>
            <a:r>
              <a:rPr lang="de-DE" sz="11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de-DE" sz="1100" b="1" dirty="0">
                <a:solidFill>
                  <a:srgbClr val="204A87"/>
                </a:solidFill>
                <a:latin typeface="Courier New" charset="0"/>
              </a:rPr>
              <a:t>COUNT</a:t>
            </a:r>
            <a:r>
              <a:rPr lang="de-DE" sz="11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de-DE" sz="1100" b="1" dirty="0">
                <a:solidFill>
                  <a:srgbClr val="CE5C00"/>
                </a:solidFill>
                <a:latin typeface="Courier New" charset="0"/>
              </a:rPr>
              <a:t>*</a:t>
            </a:r>
            <a:r>
              <a:rPr lang="de-DE" sz="1100" b="1" dirty="0">
                <a:solidFill>
                  <a:srgbClr val="000000"/>
                </a:solidFill>
                <a:latin typeface="Courier New" charset="0"/>
              </a:rPr>
              <a:t>)</a:t>
            </a:r>
            <a:r>
              <a:rPr lang="de-DE" sz="11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de-DE" sz="1100" b="1" dirty="0">
                <a:solidFill>
                  <a:srgbClr val="204A87"/>
                </a:solidFill>
                <a:latin typeface="Courier New" charset="0"/>
              </a:rPr>
              <a:t>AS</a:t>
            </a:r>
            <a:r>
              <a:rPr lang="de-DE" sz="1100" dirty="0">
                <a:solidFill>
                  <a:srgbClr val="204A87"/>
                </a:solidFill>
                <a:latin typeface="Courier New" charset="0"/>
              </a:rPr>
              <a:t> </a:t>
            </a:r>
            <a:r>
              <a:rPr lang="de-DE" sz="1100" dirty="0" err="1">
                <a:solidFill>
                  <a:srgbClr val="000000"/>
                </a:solidFill>
                <a:latin typeface="Courier New" charset="0"/>
              </a:rPr>
              <a:t>count_visits</a:t>
            </a:r>
            <a:endParaRPr lang="de-DE" sz="1100" dirty="0">
              <a:solidFill>
                <a:srgbClr val="000000"/>
              </a:solidFill>
              <a:latin typeface="Courier New" charset="0"/>
            </a:endParaRPr>
          </a:p>
          <a:p>
            <a:r>
              <a:rPr lang="de-DE" sz="1100" dirty="0">
                <a:latin typeface="Courier New" charset="0"/>
              </a:rPr>
              <a:t>    </a:t>
            </a:r>
            <a:r>
              <a:rPr lang="de-DE" sz="1100" b="1" dirty="0">
                <a:solidFill>
                  <a:srgbClr val="204A87"/>
                </a:solidFill>
                <a:latin typeface="Courier New" charset="0"/>
              </a:rPr>
              <a:t>FROM</a:t>
            </a:r>
            <a:r>
              <a:rPr lang="de-DE" sz="1100" dirty="0">
                <a:solidFill>
                  <a:srgbClr val="204A87"/>
                </a:solidFill>
                <a:latin typeface="Courier New" charset="0"/>
              </a:rPr>
              <a:t> </a:t>
            </a:r>
            <a:r>
              <a:rPr lang="de-DE" sz="1100" dirty="0">
                <a:solidFill>
                  <a:srgbClr val="000000"/>
                </a:solidFill>
                <a:latin typeface="Courier New" charset="0"/>
              </a:rPr>
              <a:t>pre_daily_20</a:t>
            </a:r>
          </a:p>
          <a:p>
            <a:r>
              <a:rPr lang="de-DE" sz="1100" dirty="0">
                <a:latin typeface="Courier New" charset="0"/>
              </a:rPr>
              <a:t>    </a:t>
            </a:r>
            <a:r>
              <a:rPr lang="de-DE" sz="1100" b="1" dirty="0">
                <a:solidFill>
                  <a:srgbClr val="204A87"/>
                </a:solidFill>
                <a:latin typeface="Courier New" charset="0"/>
              </a:rPr>
              <a:t>GROUP</a:t>
            </a:r>
            <a:r>
              <a:rPr lang="de-DE" sz="1100" dirty="0">
                <a:solidFill>
                  <a:srgbClr val="204A87"/>
                </a:solidFill>
                <a:latin typeface="Courier New" charset="0"/>
              </a:rPr>
              <a:t> </a:t>
            </a:r>
            <a:r>
              <a:rPr lang="de-DE" sz="1100" b="1" dirty="0">
                <a:solidFill>
                  <a:srgbClr val="204A87"/>
                </a:solidFill>
                <a:latin typeface="Courier New" charset="0"/>
              </a:rPr>
              <a:t>BY</a:t>
            </a:r>
            <a:r>
              <a:rPr lang="de-DE" sz="1100" dirty="0">
                <a:solidFill>
                  <a:srgbClr val="204A87"/>
                </a:solidFill>
                <a:latin typeface="Courier New" charset="0"/>
              </a:rPr>
              <a:t> </a:t>
            </a:r>
            <a:r>
              <a:rPr lang="de-DE" sz="1100" dirty="0" err="1">
                <a:solidFill>
                  <a:srgbClr val="000000"/>
                </a:solidFill>
                <a:latin typeface="Courier New" charset="0"/>
              </a:rPr>
              <a:t>hyper_id</a:t>
            </a:r>
            <a:endParaRPr lang="de-DE" sz="1100" dirty="0">
              <a:solidFill>
                <a:srgbClr val="000000"/>
              </a:solidFill>
              <a:latin typeface="Courier New" charset="0"/>
            </a:endParaRPr>
          </a:p>
          <a:p>
            <a:r>
              <a:rPr lang="de-DE" sz="1100" dirty="0">
                <a:latin typeface="Courier New" charset="0"/>
              </a:rPr>
              <a:t>    </a:t>
            </a:r>
            <a:r>
              <a:rPr lang="de-DE" sz="1100" b="1" dirty="0">
                <a:solidFill>
                  <a:srgbClr val="000000"/>
                </a:solidFill>
                <a:latin typeface="Courier New" charset="0"/>
              </a:rPr>
              <a:t>)</a:t>
            </a:r>
            <a:r>
              <a:rPr lang="de-DE" sz="1100" dirty="0">
                <a:solidFill>
                  <a:srgbClr val="000000"/>
                </a:solidFill>
                <a:latin typeface="Courier New" charset="0"/>
              </a:rPr>
              <a:t> t</a:t>
            </a:r>
          </a:p>
          <a:p>
            <a:r>
              <a:rPr lang="de-DE" sz="1100" dirty="0">
                <a:latin typeface="Courier New" charset="0"/>
              </a:rPr>
              <a:t>  </a:t>
            </a:r>
            <a:r>
              <a:rPr lang="de-DE" sz="1100" b="1" dirty="0">
                <a:solidFill>
                  <a:srgbClr val="204A87"/>
                </a:solidFill>
                <a:latin typeface="Courier New" charset="0"/>
              </a:rPr>
              <a:t>ORDER</a:t>
            </a:r>
            <a:r>
              <a:rPr lang="de-DE" sz="1100" dirty="0">
                <a:solidFill>
                  <a:srgbClr val="204A87"/>
                </a:solidFill>
                <a:latin typeface="Courier New" charset="0"/>
              </a:rPr>
              <a:t> </a:t>
            </a:r>
            <a:r>
              <a:rPr lang="de-DE" sz="1100" b="1" dirty="0">
                <a:solidFill>
                  <a:srgbClr val="204A87"/>
                </a:solidFill>
                <a:latin typeface="Courier New" charset="0"/>
              </a:rPr>
              <a:t>BY</a:t>
            </a:r>
            <a:r>
              <a:rPr lang="de-DE" sz="1100" dirty="0">
                <a:solidFill>
                  <a:srgbClr val="204A87"/>
                </a:solidFill>
                <a:latin typeface="Courier New" charset="0"/>
              </a:rPr>
              <a:t> </a:t>
            </a:r>
            <a:r>
              <a:rPr lang="de-DE" sz="1100" dirty="0" err="1">
                <a:solidFill>
                  <a:srgbClr val="000000"/>
                </a:solidFill>
                <a:latin typeface="Courier New" charset="0"/>
              </a:rPr>
              <a:t>count_visits</a:t>
            </a:r>
            <a:r>
              <a:rPr lang="de-DE" sz="11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de-DE" sz="1100" b="1" dirty="0">
                <a:solidFill>
                  <a:srgbClr val="204A87"/>
                </a:solidFill>
                <a:latin typeface="Courier New" charset="0"/>
              </a:rPr>
              <a:t>DESC</a:t>
            </a:r>
            <a:endParaRPr lang="de-DE" sz="1100" dirty="0">
              <a:solidFill>
                <a:srgbClr val="204A87"/>
              </a:solidFill>
              <a:latin typeface="Courier New" charset="0"/>
            </a:endParaRPr>
          </a:p>
          <a:p>
            <a:r>
              <a:rPr lang="sk-SK" sz="1100" dirty="0">
                <a:latin typeface="Courier New" charset="0"/>
              </a:rPr>
              <a:t>  </a:t>
            </a:r>
            <a:r>
              <a:rPr lang="sk-SK" sz="1100" b="1" dirty="0">
                <a:solidFill>
                  <a:srgbClr val="204A87"/>
                </a:solidFill>
                <a:latin typeface="Courier New" charset="0"/>
              </a:rPr>
              <a:t>LIMIT</a:t>
            </a:r>
            <a:r>
              <a:rPr lang="sk-SK" sz="1100" dirty="0">
                <a:solidFill>
                  <a:srgbClr val="204A87"/>
                </a:solidFill>
                <a:latin typeface="Courier New" charset="0"/>
              </a:rPr>
              <a:t> </a:t>
            </a:r>
            <a:r>
              <a:rPr lang="sk-SK" sz="1100" b="1" dirty="0">
                <a:solidFill>
                  <a:srgbClr val="0000CF"/>
                </a:solidFill>
                <a:latin typeface="Courier New" charset="0"/>
              </a:rPr>
              <a:t>4</a:t>
            </a:r>
            <a:endParaRPr lang="sk-SK" sz="1100" dirty="0">
              <a:solidFill>
                <a:srgbClr val="0000CF"/>
              </a:solidFill>
              <a:latin typeface="Courier New" charset="0"/>
            </a:endParaRPr>
          </a:p>
          <a:p>
            <a:r>
              <a:rPr lang="sk-SK" sz="1100" b="1" dirty="0">
                <a:solidFill>
                  <a:srgbClr val="000000"/>
                </a:solidFill>
                <a:latin typeface="Courier New" charset="0"/>
              </a:rPr>
              <a:t>)</a:t>
            </a:r>
            <a:r>
              <a:rPr lang="sk-SK" sz="11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sk-SK" sz="1100" dirty="0" err="1">
                <a:solidFill>
                  <a:srgbClr val="000000"/>
                </a:solidFill>
                <a:latin typeface="Courier New" charset="0"/>
              </a:rPr>
              <a:t>pop_hyper_id</a:t>
            </a:r>
            <a:endParaRPr lang="sk-SK" sz="1100" dirty="0">
              <a:solidFill>
                <a:srgbClr val="000000"/>
              </a:solidFill>
              <a:latin typeface="Courier New" charset="0"/>
            </a:endParaRPr>
          </a:p>
          <a:p>
            <a:r>
              <a:rPr lang="sk-SK" sz="1100" b="1" dirty="0">
                <a:solidFill>
                  <a:srgbClr val="204A87"/>
                </a:solidFill>
                <a:latin typeface="Courier New" charset="0"/>
              </a:rPr>
              <a:t>ON</a:t>
            </a:r>
            <a:r>
              <a:rPr lang="sk-SK" sz="1100" dirty="0">
                <a:solidFill>
                  <a:srgbClr val="204A87"/>
                </a:solidFill>
                <a:latin typeface="Courier New" charset="0"/>
              </a:rPr>
              <a:t> </a:t>
            </a:r>
            <a:r>
              <a:rPr lang="sk-SK" sz="1100" dirty="0" err="1">
                <a:solidFill>
                  <a:srgbClr val="000000"/>
                </a:solidFill>
                <a:latin typeface="Courier New" charset="0"/>
              </a:rPr>
              <a:t>datatable</a:t>
            </a:r>
            <a:r>
              <a:rPr lang="sk-SK" sz="1100" b="1" dirty="0" err="1">
                <a:solidFill>
                  <a:srgbClr val="000000"/>
                </a:solidFill>
                <a:latin typeface="Courier New" charset="0"/>
              </a:rPr>
              <a:t>.</a:t>
            </a:r>
            <a:r>
              <a:rPr lang="sk-SK" sz="1100" dirty="0" err="1">
                <a:solidFill>
                  <a:srgbClr val="000000"/>
                </a:solidFill>
                <a:latin typeface="Courier New" charset="0"/>
              </a:rPr>
              <a:t>hyper_id</a:t>
            </a:r>
            <a:r>
              <a:rPr lang="sk-SK" sz="11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sk-SK" sz="1100" b="1" dirty="0">
                <a:solidFill>
                  <a:srgbClr val="CE5C00"/>
                </a:solidFill>
                <a:latin typeface="Courier New" charset="0"/>
              </a:rPr>
              <a:t>=</a:t>
            </a:r>
            <a:r>
              <a:rPr lang="sk-SK" sz="1100" dirty="0">
                <a:solidFill>
                  <a:srgbClr val="CE5C00"/>
                </a:solidFill>
                <a:latin typeface="Courier New" charset="0"/>
              </a:rPr>
              <a:t> </a:t>
            </a:r>
            <a:r>
              <a:rPr lang="sk-SK" sz="1100" dirty="0" err="1">
                <a:solidFill>
                  <a:srgbClr val="000000"/>
                </a:solidFill>
                <a:latin typeface="Courier New" charset="0"/>
              </a:rPr>
              <a:t>pop_hyper_id</a:t>
            </a:r>
            <a:r>
              <a:rPr lang="sk-SK" sz="1100" b="1" dirty="0" err="1">
                <a:solidFill>
                  <a:srgbClr val="000000"/>
                </a:solidFill>
                <a:latin typeface="Courier New" charset="0"/>
              </a:rPr>
              <a:t>.</a:t>
            </a:r>
            <a:r>
              <a:rPr lang="sk-SK" sz="1100" dirty="0" err="1">
                <a:solidFill>
                  <a:srgbClr val="000000"/>
                </a:solidFill>
                <a:latin typeface="Courier New" charset="0"/>
              </a:rPr>
              <a:t>hyper_id</a:t>
            </a:r>
            <a:endParaRPr lang="sk-SK" sz="11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5691612" y="1356966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1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library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(ggplot2)</a:t>
            </a:r>
            <a:endParaRPr lang="ru-RU" sz="11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 </a:t>
            </a:r>
            <a:endParaRPr lang="ru-RU" sz="11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100" i="1" dirty="0">
                <a:solidFill>
                  <a:srgbClr val="408080"/>
                </a:solidFill>
                <a:latin typeface="Courier New" charset="0"/>
                <a:ea typeface="Courier New" charset="0"/>
                <a:cs typeface="Courier New" charset="0"/>
              </a:rPr>
              <a:t># функция для получения имени модели по её </a:t>
            </a:r>
            <a:r>
              <a:rPr lang="ru-RU" sz="1100" i="1" dirty="0" err="1">
                <a:solidFill>
                  <a:srgbClr val="408080"/>
                </a:solidFill>
                <a:latin typeface="Courier New" charset="0"/>
                <a:ea typeface="Courier New" charset="0"/>
                <a:cs typeface="Courier New" charset="0"/>
              </a:rPr>
              <a:t>id</a:t>
            </a:r>
            <a:endParaRPr lang="ru-RU" sz="11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1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source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ru-RU" sz="1100" dirty="0">
                <a:solidFill>
                  <a:srgbClr val="BA2121"/>
                </a:solidFill>
                <a:latin typeface="Courier New" charset="0"/>
                <a:ea typeface="Courier New" charset="0"/>
                <a:cs typeface="Courier New" charset="0"/>
              </a:rPr>
              <a:t>"./</a:t>
            </a:r>
            <a:r>
              <a:rPr lang="ru-RU" sz="1100" dirty="0" err="1">
                <a:solidFill>
                  <a:srgbClr val="BA2121"/>
                </a:solidFill>
                <a:latin typeface="Courier New" charset="0"/>
                <a:ea typeface="Courier New" charset="0"/>
                <a:cs typeface="Courier New" charset="0"/>
              </a:rPr>
              <a:t>functions.R</a:t>
            </a:r>
            <a:r>
              <a:rPr lang="ru-RU" sz="1100" dirty="0">
                <a:solidFill>
                  <a:srgbClr val="BA2121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ru-RU" sz="11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 </a:t>
            </a:r>
            <a:endParaRPr lang="ru-RU" sz="11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data.0 </a:t>
            </a:r>
            <a:r>
              <a:rPr lang="ru-RU" sz="1100" dirty="0">
                <a:solidFill>
                  <a:srgbClr val="666666"/>
                </a:solidFill>
                <a:latin typeface="Courier New" charset="0"/>
                <a:ea typeface="Courier New" charset="0"/>
                <a:cs typeface="Courier New" charset="0"/>
              </a:rPr>
              <a:t>&lt;-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1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read.csv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ru-RU" sz="11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file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100" dirty="0">
                <a:solidFill>
                  <a:srgbClr val="666666"/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100" dirty="0">
                <a:solidFill>
                  <a:srgbClr val="BA2121"/>
                </a:solidFill>
                <a:latin typeface="Courier New" charset="0"/>
                <a:ea typeface="Courier New" charset="0"/>
                <a:cs typeface="Courier New" charset="0"/>
              </a:rPr>
              <a:t>"~/</a:t>
            </a:r>
            <a:r>
              <a:rPr lang="ru-RU" sz="1100" dirty="0" err="1">
                <a:solidFill>
                  <a:srgbClr val="BA2121"/>
                </a:solidFill>
                <a:latin typeface="Courier New" charset="0"/>
                <a:ea typeface="Courier New" charset="0"/>
                <a:cs typeface="Courier New" charset="0"/>
              </a:rPr>
              <a:t>Downloads</a:t>
            </a:r>
            <a:r>
              <a:rPr lang="ru-RU" sz="1100" dirty="0">
                <a:solidFill>
                  <a:srgbClr val="BA2121"/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ru-RU" sz="1100" dirty="0" err="1">
                <a:solidFill>
                  <a:srgbClr val="BA2121"/>
                </a:solidFill>
                <a:latin typeface="Courier New" charset="0"/>
                <a:ea typeface="Courier New" charset="0"/>
                <a:cs typeface="Courier New" charset="0"/>
              </a:rPr>
              <a:t>query_result</a:t>
            </a:r>
            <a:r>
              <a:rPr lang="ru-RU" sz="1100" dirty="0">
                <a:solidFill>
                  <a:srgbClr val="BA2121"/>
                </a:solidFill>
                <a:latin typeface="Courier New" charset="0"/>
                <a:ea typeface="Courier New" charset="0"/>
                <a:cs typeface="Courier New" charset="0"/>
              </a:rPr>
              <a:t> (6).</a:t>
            </a:r>
            <a:r>
              <a:rPr lang="ru-RU" sz="1100" dirty="0" err="1">
                <a:solidFill>
                  <a:srgbClr val="BA2121"/>
                </a:solidFill>
                <a:latin typeface="Courier New" charset="0"/>
                <a:ea typeface="Courier New" charset="0"/>
                <a:cs typeface="Courier New" charset="0"/>
              </a:rPr>
              <a:t>csv</a:t>
            </a:r>
            <a:r>
              <a:rPr lang="ru-RU" sz="1100" dirty="0">
                <a:solidFill>
                  <a:srgbClr val="BA2121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ru-RU" sz="11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data.1 </a:t>
            </a:r>
            <a:r>
              <a:rPr lang="ru-RU" sz="1100" dirty="0">
                <a:solidFill>
                  <a:srgbClr val="666666"/>
                </a:solidFill>
                <a:latin typeface="Courier New" charset="0"/>
                <a:ea typeface="Courier New" charset="0"/>
                <a:cs typeface="Courier New" charset="0"/>
              </a:rPr>
              <a:t>&lt;-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data.0[data.0</a:t>
            </a:r>
            <a:r>
              <a:rPr lang="ru-RU" sz="1100" dirty="0">
                <a:solidFill>
                  <a:srgbClr val="666666"/>
                </a:solidFill>
                <a:latin typeface="Courier New" charset="0"/>
                <a:ea typeface="Courier New" charset="0"/>
                <a:cs typeface="Courier New" charset="0"/>
              </a:rPr>
              <a:t>$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cpm_s_visit </a:t>
            </a:r>
            <a:r>
              <a:rPr lang="ru-RU" sz="1100" dirty="0">
                <a:solidFill>
                  <a:srgbClr val="666666"/>
                </a:solidFill>
                <a:latin typeface="Courier New" charset="0"/>
                <a:ea typeface="Courier New" charset="0"/>
                <a:cs typeface="Courier New" charset="0"/>
              </a:rPr>
              <a:t>&gt;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100" dirty="0">
                <a:solidFill>
                  <a:srgbClr val="666666"/>
                </a:solidFill>
                <a:latin typeface="Courier New" charset="0"/>
                <a:ea typeface="Courier New" charset="0"/>
                <a:cs typeface="Courier New" charset="0"/>
              </a:rPr>
              <a:t>0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, ]</a:t>
            </a:r>
            <a:endParaRPr lang="ru-RU" sz="11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 </a:t>
            </a:r>
            <a:endParaRPr lang="ru-RU" sz="11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data.1</a:t>
            </a:r>
            <a:r>
              <a:rPr lang="ru-RU" sz="1100" dirty="0">
                <a:solidFill>
                  <a:srgbClr val="666666"/>
                </a:solidFill>
                <a:latin typeface="Courier New" charset="0"/>
                <a:ea typeface="Courier New" charset="0"/>
                <a:cs typeface="Courier New" charset="0"/>
              </a:rPr>
              <a:t>$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cond </a:t>
            </a:r>
            <a:r>
              <a:rPr lang="ru-RU" sz="1100" dirty="0">
                <a:solidFill>
                  <a:srgbClr val="666666"/>
                </a:solidFill>
                <a:latin typeface="Courier New" charset="0"/>
                <a:ea typeface="Courier New" charset="0"/>
                <a:cs typeface="Courier New" charset="0"/>
              </a:rPr>
              <a:t>&lt;-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100" dirty="0" err="1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as.factor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(data.1</a:t>
            </a:r>
            <a:r>
              <a:rPr lang="ru-RU" sz="1100" dirty="0">
                <a:solidFill>
                  <a:srgbClr val="666666"/>
                </a:solidFill>
                <a:latin typeface="Courier New" charset="0"/>
                <a:ea typeface="Courier New" charset="0"/>
                <a:cs typeface="Courier New" charset="0"/>
              </a:rPr>
              <a:t>$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hyper_id)</a:t>
            </a:r>
            <a:endParaRPr lang="ru-RU" sz="11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100" dirty="0" err="1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levels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(data.1</a:t>
            </a:r>
            <a:r>
              <a:rPr lang="ru-RU" sz="1100" dirty="0">
                <a:solidFill>
                  <a:srgbClr val="666666"/>
                </a:solidFill>
                <a:latin typeface="Courier New" charset="0"/>
                <a:ea typeface="Courier New" charset="0"/>
                <a:cs typeface="Courier New" charset="0"/>
              </a:rPr>
              <a:t>$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cond) </a:t>
            </a:r>
            <a:r>
              <a:rPr lang="ru-RU" sz="1100" dirty="0">
                <a:solidFill>
                  <a:srgbClr val="666666"/>
                </a:solidFill>
                <a:latin typeface="Courier New" charset="0"/>
                <a:ea typeface="Courier New" charset="0"/>
                <a:cs typeface="Courier New" charset="0"/>
              </a:rPr>
              <a:t>&lt;-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1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get.model.name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ru-RU" sz="1100" dirty="0" err="1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levels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(data.1</a:t>
            </a:r>
            <a:r>
              <a:rPr lang="ru-RU" sz="1100" dirty="0">
                <a:solidFill>
                  <a:srgbClr val="666666"/>
                </a:solidFill>
                <a:latin typeface="Courier New" charset="0"/>
                <a:ea typeface="Courier New" charset="0"/>
                <a:cs typeface="Courier New" charset="0"/>
              </a:rPr>
              <a:t>$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cond))</a:t>
            </a:r>
            <a:endParaRPr lang="ru-RU" sz="11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 </a:t>
            </a:r>
            <a:endParaRPr lang="ru-RU" sz="11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1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ggplot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(data.1, </a:t>
            </a:r>
            <a:r>
              <a:rPr lang="ru-RU" sz="11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ru-RU" sz="11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100" dirty="0">
                <a:solidFill>
                  <a:srgbClr val="666666"/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1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cpm_s_visit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ru-RU" sz="11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fill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100" dirty="0">
                <a:solidFill>
                  <a:srgbClr val="666666"/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1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cond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)) </a:t>
            </a:r>
            <a:r>
              <a:rPr lang="ru-RU" sz="1100" dirty="0">
                <a:solidFill>
                  <a:srgbClr val="666666"/>
                </a:solidFill>
                <a:latin typeface="Courier New" charset="0"/>
                <a:ea typeface="Courier New" charset="0"/>
                <a:cs typeface="Courier New" charset="0"/>
              </a:rPr>
              <a:t>+</a:t>
            </a:r>
            <a:endParaRPr lang="ru-RU" sz="11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ru-RU" sz="11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geom_density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ru-RU" sz="11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alpha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100" dirty="0">
                <a:solidFill>
                  <a:srgbClr val="666666"/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100" dirty="0">
                <a:solidFill>
                  <a:srgbClr val="666666"/>
                </a:solidFill>
                <a:latin typeface="Courier New" charset="0"/>
                <a:ea typeface="Courier New" charset="0"/>
                <a:cs typeface="Courier New" charset="0"/>
              </a:rPr>
              <a:t>0.3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) </a:t>
            </a:r>
            <a:r>
              <a:rPr lang="ru-RU" sz="1100" dirty="0">
                <a:solidFill>
                  <a:srgbClr val="666666"/>
                </a:solidFill>
                <a:latin typeface="Courier New" charset="0"/>
                <a:ea typeface="Courier New" charset="0"/>
                <a:cs typeface="Courier New" charset="0"/>
              </a:rPr>
              <a:t>+</a:t>
            </a:r>
            <a:endParaRPr lang="ru-RU" sz="11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ru-RU" sz="11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xlab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ru-RU" sz="1100" dirty="0">
                <a:solidFill>
                  <a:srgbClr val="BA2121"/>
                </a:solidFill>
                <a:latin typeface="Courier New" charset="0"/>
                <a:ea typeface="Courier New" charset="0"/>
                <a:cs typeface="Courier New" charset="0"/>
              </a:rPr>
              <a:t>"CPM_S (</a:t>
            </a:r>
            <a:r>
              <a:rPr lang="ru-RU" sz="1100" dirty="0" err="1">
                <a:solidFill>
                  <a:srgbClr val="BA2121"/>
                </a:solidFill>
                <a:latin typeface="Courier New" charset="0"/>
                <a:ea typeface="Courier New" charset="0"/>
                <a:cs typeface="Courier New" charset="0"/>
              </a:rPr>
              <a:t>фишкоценты</a:t>
            </a:r>
            <a:r>
              <a:rPr lang="ru-RU" sz="1100" dirty="0">
                <a:solidFill>
                  <a:srgbClr val="BA2121"/>
                </a:solidFill>
                <a:latin typeface="Courier New" charset="0"/>
                <a:ea typeface="Courier New" charset="0"/>
                <a:cs typeface="Courier New" charset="0"/>
              </a:rPr>
              <a:t>)"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) </a:t>
            </a:r>
            <a:r>
              <a:rPr lang="ru-RU" sz="1100" dirty="0">
                <a:solidFill>
                  <a:srgbClr val="666666"/>
                </a:solidFill>
                <a:latin typeface="Courier New" charset="0"/>
                <a:ea typeface="Courier New" charset="0"/>
                <a:cs typeface="Courier New" charset="0"/>
              </a:rPr>
              <a:t>+</a:t>
            </a:r>
            <a:endParaRPr lang="ru-RU" sz="11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ru-RU" sz="11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ylab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ru-RU" sz="1100" dirty="0">
                <a:solidFill>
                  <a:srgbClr val="BA2121"/>
                </a:solidFill>
                <a:latin typeface="Courier New" charset="0"/>
                <a:ea typeface="Courier New" charset="0"/>
                <a:cs typeface="Courier New" charset="0"/>
              </a:rPr>
              <a:t>"Плотность"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) </a:t>
            </a:r>
            <a:r>
              <a:rPr lang="ru-RU" sz="1100" dirty="0">
                <a:solidFill>
                  <a:srgbClr val="666666"/>
                </a:solidFill>
                <a:latin typeface="Courier New" charset="0"/>
                <a:ea typeface="Courier New" charset="0"/>
                <a:cs typeface="Courier New" charset="0"/>
              </a:rPr>
              <a:t>+</a:t>
            </a:r>
            <a:endParaRPr lang="ru-RU" sz="11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ru-RU" sz="11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xlim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ru-RU" sz="1100" dirty="0">
                <a:solidFill>
                  <a:srgbClr val="666666"/>
                </a:solidFill>
                <a:latin typeface="Courier New" charset="0"/>
                <a:ea typeface="Courier New" charset="0"/>
                <a:cs typeface="Courier New" charset="0"/>
              </a:rPr>
              <a:t>0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lang="ru-RU" sz="1100" dirty="0">
                <a:solidFill>
                  <a:srgbClr val="666666"/>
                </a:solidFill>
                <a:latin typeface="Courier New" charset="0"/>
                <a:ea typeface="Courier New" charset="0"/>
                <a:cs typeface="Courier New" charset="0"/>
              </a:rPr>
              <a:t>400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) </a:t>
            </a:r>
            <a:r>
              <a:rPr lang="ru-RU" sz="1100" dirty="0">
                <a:solidFill>
                  <a:srgbClr val="666666"/>
                </a:solidFill>
                <a:latin typeface="Courier New" charset="0"/>
                <a:ea typeface="Courier New" charset="0"/>
                <a:cs typeface="Courier New" charset="0"/>
              </a:rPr>
              <a:t>+</a:t>
            </a:r>
            <a:endParaRPr lang="ru-RU" sz="11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ru-RU" sz="11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ggtitle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ru-RU" sz="1100" dirty="0">
                <a:solidFill>
                  <a:srgbClr val="BA2121"/>
                </a:solidFill>
                <a:latin typeface="Courier New" charset="0"/>
                <a:ea typeface="Courier New" charset="0"/>
                <a:cs typeface="Courier New" charset="0"/>
              </a:rPr>
              <a:t>"График плотности вероятности CPM_S для самых популярных моделей"</a:t>
            </a:r>
            <a:r>
              <a:rPr lang="ru-RU" sz="11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ru-RU" sz="1100" dirty="0">
              <a:effectLst/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0532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17486</TotalTime>
  <Words>839</Words>
  <Application>Microsoft Macintosh PowerPoint</Application>
  <PresentationFormat>Широкоэкранный</PresentationFormat>
  <Paragraphs>200</Paragraphs>
  <Slides>20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Courier New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Что дальше: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Microsoft Office</dc:creator>
  <cp:lastModifiedBy>пользователь Microsoft Office</cp:lastModifiedBy>
  <cp:revision>39</cp:revision>
  <dcterms:created xsi:type="dcterms:W3CDTF">2016-09-30T11:45:09Z</dcterms:created>
  <dcterms:modified xsi:type="dcterms:W3CDTF">2016-10-27T12:21:48Z</dcterms:modified>
</cp:coreProperties>
</file>